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  <p:sldMasterId id="2147483690" r:id="rId2"/>
  </p:sldMasterIdLst>
  <p:notesMasterIdLst>
    <p:notesMasterId r:id="rId48"/>
  </p:notesMasterIdLst>
  <p:sldIdLst>
    <p:sldId id="256" r:id="rId3"/>
    <p:sldId id="257" r:id="rId4"/>
    <p:sldId id="258" r:id="rId5"/>
    <p:sldId id="259" r:id="rId6"/>
    <p:sldId id="260" r:id="rId7"/>
    <p:sldId id="302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308" r:id="rId19"/>
    <p:sldId id="275" r:id="rId20"/>
    <p:sldId id="276" r:id="rId21"/>
    <p:sldId id="305" r:id="rId22"/>
    <p:sldId id="309" r:id="rId23"/>
    <p:sldId id="310" r:id="rId24"/>
    <p:sldId id="280" r:id="rId25"/>
    <p:sldId id="281" r:id="rId26"/>
    <p:sldId id="283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311" r:id="rId36"/>
    <p:sldId id="312" r:id="rId37"/>
    <p:sldId id="291" r:id="rId38"/>
    <p:sldId id="313" r:id="rId39"/>
    <p:sldId id="293" r:id="rId40"/>
    <p:sldId id="294" r:id="rId41"/>
    <p:sldId id="295" r:id="rId42"/>
    <p:sldId id="296" r:id="rId43"/>
    <p:sldId id="306" r:id="rId44"/>
    <p:sldId id="307" r:id="rId45"/>
    <p:sldId id="299" r:id="rId46"/>
    <p:sldId id="300" r:id="rId4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  <a:srgbClr val="FF9300"/>
    <a:srgbClr val="FF40FF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0"/>
    <p:restoredTop sz="93870"/>
  </p:normalViewPr>
  <p:slideViewPr>
    <p:cSldViewPr snapToGrid="0" snapToObjects="1">
      <p:cViewPr varScale="1">
        <p:scale>
          <a:sx n="140" d="100"/>
          <a:sy n="140" d="100"/>
        </p:scale>
        <p:origin x="98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34674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chemeClr val="dk2"/>
                </a:solidFill>
              </a:rPr>
              <a:t>Note from Chuck.  If you are using these materials, you can remove the UM logo and replace it with your own, but please retain the CC-BY logo on the first page as well as the acknowledgement page(s) at the end.</a:t>
            </a:r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6179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282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7254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2987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621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310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5400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4973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337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9012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0493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922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01430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7035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0367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3502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03929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0248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33932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06659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42792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33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63304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3456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1233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682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45521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48327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16990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99326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6" name="Shape 4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12537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0797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3238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00496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5032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49267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25717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2" name="Shape 5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75702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9" name="Shape 5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7428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9558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7037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801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6669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6705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pe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50081" y="864394"/>
            <a:ext cx="7836694" cy="1735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257175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1435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1525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50081" y="2650331"/>
            <a:ext cx="7836694" cy="592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92881" lvl="0" indent="-192881" algn="ctr" rtl="0">
              <a:spcBef>
                <a:spcPts val="0"/>
              </a:spcBef>
              <a:spcAft>
                <a:spcPts val="0"/>
              </a:spcAft>
              <a:defRPr/>
            </a:lvl1pPr>
            <a:lvl2pPr marL="417909" lvl="1" indent="-160734" algn="ctr" rtl="0">
              <a:spcBef>
                <a:spcPts val="0"/>
              </a:spcBef>
              <a:spcAft>
                <a:spcPts val="0"/>
              </a:spcAft>
              <a:defRPr/>
            </a:lvl2pPr>
            <a:lvl3pPr marL="642938" lvl="2" indent="-128588" algn="ctr" rtl="0">
              <a:spcBef>
                <a:spcPts val="0"/>
              </a:spcBef>
              <a:spcAft>
                <a:spcPts val="0"/>
              </a:spcAft>
              <a:defRPr/>
            </a:lvl3pPr>
            <a:lvl4pPr marL="900113" lvl="3" indent="-128588" algn="ctr" rtl="0">
              <a:spcBef>
                <a:spcPts val="0"/>
              </a:spcBef>
              <a:spcAft>
                <a:spcPts val="0"/>
              </a:spcAft>
              <a:defRPr/>
            </a:lvl4pPr>
            <a:lvl5pPr marL="1157288" lvl="4" indent="-128588" algn="ctr" rtl="0">
              <a:spcBef>
                <a:spcPts val="0"/>
              </a:spcBef>
              <a:spcAft>
                <a:spcPts val="0"/>
              </a:spcAft>
              <a:defRPr/>
            </a:lvl5pPr>
            <a:lvl6pPr marL="257175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1435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1525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31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94872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80295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06853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09068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2577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9560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944500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3432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48679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6532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7836750" cy="10000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257175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1435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1525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50081" y="1464469"/>
            <a:ext cx="7836750" cy="320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00050" lvl="0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 sz="3200"/>
            </a:lvl1pPr>
            <a:lvl2pPr marL="564356" lvl="1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2pPr>
            <a:lvl3pPr marL="728663" lvl="2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3pPr>
            <a:lvl4pPr marL="900113" lvl="3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4pPr>
            <a:lvl5pPr marL="1064419" lvl="4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5pPr>
            <a:lvl6pPr marL="1321594" lvl="5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6pPr>
            <a:lvl7pPr marL="1578769" lvl="6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7pPr>
            <a:lvl8pPr marL="1835944" lvl="7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8pPr>
            <a:lvl9pPr marL="2093119" lvl="8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3144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8927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8384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582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7836750" cy="10000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257175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1435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1525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082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7836750" cy="10000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257175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1435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1525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121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0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92351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94034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6945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9174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4828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50081" y="864394"/>
            <a:ext cx="7836694" cy="1735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50081" y="2650331"/>
            <a:ext cx="7836694" cy="592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ctr" rtl="0">
              <a:spcBef>
                <a:spcPts val="0"/>
              </a:spcBef>
              <a:spcAft>
                <a:spcPts val="0"/>
              </a:spcAft>
              <a:defRPr/>
            </a:lvl1pPr>
            <a:lvl2pPr marL="742950" marR="0" lvl="1" indent="-285750" algn="ctr" rtl="0">
              <a:spcBef>
                <a:spcPts val="0"/>
              </a:spcBef>
              <a:spcAft>
                <a:spcPts val="0"/>
              </a:spcAft>
              <a:defRPr/>
            </a:lvl2pPr>
            <a:lvl3pPr marL="1143000" marR="0" lvl="2" indent="-228600" algn="ctr" rtl="0">
              <a:spcBef>
                <a:spcPts val="0"/>
              </a:spcBef>
              <a:spcAft>
                <a:spcPts val="0"/>
              </a:spcAft>
              <a:defRPr/>
            </a:lvl3pPr>
            <a:lvl4pPr marL="1600200" marR="0" lvl="3" indent="-228600" algn="ctr" rtl="0">
              <a:spcBef>
                <a:spcPts val="0"/>
              </a:spcBef>
              <a:spcAft>
                <a:spcPts val="0"/>
              </a:spcAft>
              <a:defRPr/>
            </a:lvl4pPr>
            <a:lvl5pPr marL="2057400" marR="0" lvl="4" indent="-22860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4320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2025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4701159"/>
            <a:ext cx="9144000" cy="4423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2025"/>
          </a:p>
        </p:txBody>
      </p:sp>
    </p:spTree>
    <p:extLst>
      <p:ext uri="{BB962C8B-B14F-4D97-AF65-F5344CB8AC3E}">
        <p14:creationId xmlns:p14="http://schemas.microsoft.com/office/powerpoint/2010/main" val="8008688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8" r:id="rId3"/>
    <p:sldLayoutId id="214748368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A56DDD81-AC14-4D91-97C6-D9AA432C91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4320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2025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2BC0F7D4-46F6-4384-A49C-B7202D7B64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701159"/>
            <a:ext cx="9144000" cy="4423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2025"/>
          </a:p>
        </p:txBody>
      </p:sp>
    </p:spTree>
    <p:extLst>
      <p:ext uri="{BB962C8B-B14F-4D97-AF65-F5344CB8AC3E}">
        <p14:creationId xmlns:p14="http://schemas.microsoft.com/office/powerpoint/2010/main" val="277491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650081" y="951800"/>
            <a:ext cx="7836694" cy="1735931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en-US" sz="47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The lecture 13</a:t>
            </a:r>
            <a:br>
              <a:rPr lang="en-US" sz="47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</a:br>
            <a:r>
              <a:rPr lang="en" sz="47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Objects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E315CC-A72B-48E2-9701-160E76D68AEE}"/>
              </a:ext>
            </a:extLst>
          </p:cNvPr>
          <p:cNvSpPr txBox="1"/>
          <p:nvPr/>
        </p:nvSpPr>
        <p:spPr>
          <a:xfrm>
            <a:off x="6152029" y="3961087"/>
            <a:ext cx="1737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B0F0"/>
                </a:solidFill>
              </a:rPr>
              <a:t>Vladislav </a:t>
            </a:r>
            <a:r>
              <a:rPr lang="en-US" dirty="0" err="1">
                <a:solidFill>
                  <a:srgbClr val="00B0F0"/>
                </a:solidFill>
              </a:rPr>
              <a:t>Karyukin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342" y="411479"/>
            <a:ext cx="5513700" cy="37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/>
          <p:nvPr/>
        </p:nvSpPr>
        <p:spPr>
          <a:xfrm>
            <a:off x="2978575" y="1440175"/>
            <a:ext cx="15224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32" name="Shape 232"/>
          <p:cNvSpPr/>
          <p:nvPr/>
        </p:nvSpPr>
        <p:spPr>
          <a:xfrm>
            <a:off x="183885" y="715191"/>
            <a:ext cx="1366199" cy="612299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Input</a:t>
            </a:r>
          </a:p>
        </p:txBody>
      </p:sp>
      <p:sp>
        <p:nvSpPr>
          <p:cNvPr id="233" name="Shape 233"/>
          <p:cNvSpPr/>
          <p:nvPr/>
        </p:nvSpPr>
        <p:spPr>
          <a:xfrm>
            <a:off x="7554685" y="3913958"/>
            <a:ext cx="1366199" cy="612299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Output</a:t>
            </a:r>
          </a:p>
        </p:txBody>
      </p:sp>
      <p:sp>
        <p:nvSpPr>
          <p:cNvPr id="234" name="Shape 234"/>
          <p:cNvSpPr/>
          <p:nvPr/>
        </p:nvSpPr>
        <p:spPr>
          <a:xfrm>
            <a:off x="2690275" y="2659925"/>
            <a:ext cx="15224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35" name="Shape 235"/>
          <p:cNvSpPr/>
          <p:nvPr/>
        </p:nvSpPr>
        <p:spPr>
          <a:xfrm>
            <a:off x="5461500" y="2086375"/>
            <a:ext cx="16010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36" name="Shape 236"/>
          <p:cNvSpPr/>
          <p:nvPr/>
        </p:nvSpPr>
        <p:spPr>
          <a:xfrm>
            <a:off x="5099948" y="920925"/>
            <a:ext cx="15602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cxnSp>
        <p:nvCxnSpPr>
          <p:cNvPr id="237" name="Shape 237"/>
          <p:cNvCxnSpPr/>
          <p:nvPr/>
        </p:nvCxnSpPr>
        <p:spPr>
          <a:xfrm flipH="1">
            <a:off x="4516749" y="1159098"/>
            <a:ext cx="634800" cy="5798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38" name="Shape 238"/>
          <p:cNvCxnSpPr/>
          <p:nvPr/>
        </p:nvCxnSpPr>
        <p:spPr>
          <a:xfrm rot="10800000" flipH="1">
            <a:off x="4486140" y="1535713"/>
            <a:ext cx="837000" cy="3767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39" name="Shape 239"/>
          <p:cNvCxnSpPr/>
          <p:nvPr/>
        </p:nvCxnSpPr>
        <p:spPr>
          <a:xfrm rot="10800000" flipH="1">
            <a:off x="3670478" y="2067008"/>
            <a:ext cx="42899" cy="579600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40" name="Shape 240"/>
          <p:cNvCxnSpPr/>
          <p:nvPr/>
        </p:nvCxnSpPr>
        <p:spPr>
          <a:xfrm rot="10800000">
            <a:off x="4443118" y="2018856"/>
            <a:ext cx="1062600" cy="309000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41" name="Shape 241"/>
          <p:cNvCxnSpPr/>
          <p:nvPr/>
        </p:nvCxnSpPr>
        <p:spPr>
          <a:xfrm flipH="1">
            <a:off x="3831544" y="2086377"/>
            <a:ext cx="225299" cy="5216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42" name="Shape 242"/>
          <p:cNvCxnSpPr/>
          <p:nvPr/>
        </p:nvCxnSpPr>
        <p:spPr>
          <a:xfrm rot="10800000">
            <a:off x="1695600" y="1081906"/>
            <a:ext cx="1352400" cy="453899"/>
          </a:xfrm>
          <a:prstGeom prst="straightConnector1">
            <a:avLst/>
          </a:prstGeom>
          <a:noFill/>
          <a:ln w="76200" cap="flat" cmpd="sng">
            <a:solidFill>
              <a:srgbClr val="00F900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43" name="Shape 243"/>
          <p:cNvCxnSpPr/>
          <p:nvPr/>
        </p:nvCxnSpPr>
        <p:spPr>
          <a:xfrm rot="10800000">
            <a:off x="6257050" y="2810763"/>
            <a:ext cx="1180500" cy="1265399"/>
          </a:xfrm>
          <a:prstGeom prst="straightConnector1">
            <a:avLst/>
          </a:prstGeom>
          <a:noFill/>
          <a:ln w="76200" cap="flat" cmpd="sng">
            <a:solidFill>
              <a:srgbClr val="FF9300"/>
            </a:solidFill>
            <a:prstDash val="solid"/>
            <a:miter/>
            <a:headEnd type="triangle" w="lg" len="lg"/>
            <a:tailEnd type="none" w="med" len="med"/>
          </a:ln>
        </p:spPr>
      </p:cxnSp>
      <p:sp>
        <p:nvSpPr>
          <p:cNvPr id="244" name="Shape 244"/>
          <p:cNvSpPr/>
          <p:nvPr/>
        </p:nvSpPr>
        <p:spPr>
          <a:xfrm>
            <a:off x="233776" y="3331028"/>
            <a:ext cx="1806899" cy="9797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Objects are bits of code and data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342" y="411479"/>
            <a:ext cx="5513700" cy="37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/>
          <p:nvPr/>
        </p:nvSpPr>
        <p:spPr>
          <a:xfrm>
            <a:off x="2978575" y="1440175"/>
            <a:ext cx="15224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51" name="Shape 251"/>
          <p:cNvSpPr/>
          <p:nvPr/>
        </p:nvSpPr>
        <p:spPr>
          <a:xfrm>
            <a:off x="152400" y="715191"/>
            <a:ext cx="1366199" cy="612299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Input</a:t>
            </a:r>
          </a:p>
        </p:txBody>
      </p:sp>
      <p:sp>
        <p:nvSpPr>
          <p:cNvPr id="252" name="Shape 252"/>
          <p:cNvSpPr/>
          <p:nvPr/>
        </p:nvSpPr>
        <p:spPr>
          <a:xfrm>
            <a:off x="7554685" y="3913958"/>
            <a:ext cx="1366199" cy="612299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Output</a:t>
            </a:r>
          </a:p>
        </p:txBody>
      </p:sp>
      <p:sp>
        <p:nvSpPr>
          <p:cNvPr id="253" name="Shape 253"/>
          <p:cNvSpPr/>
          <p:nvPr/>
        </p:nvSpPr>
        <p:spPr>
          <a:xfrm>
            <a:off x="2690275" y="2659925"/>
            <a:ext cx="15224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54" name="Shape 254"/>
          <p:cNvSpPr/>
          <p:nvPr/>
        </p:nvSpPr>
        <p:spPr>
          <a:xfrm>
            <a:off x="5461500" y="2086375"/>
            <a:ext cx="16010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55" name="Shape 255"/>
          <p:cNvSpPr/>
          <p:nvPr/>
        </p:nvSpPr>
        <p:spPr>
          <a:xfrm>
            <a:off x="5099948" y="920925"/>
            <a:ext cx="15602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cxnSp>
        <p:nvCxnSpPr>
          <p:cNvPr id="256" name="Shape 256"/>
          <p:cNvCxnSpPr/>
          <p:nvPr/>
        </p:nvCxnSpPr>
        <p:spPr>
          <a:xfrm flipH="1">
            <a:off x="4516749" y="1159098"/>
            <a:ext cx="634800" cy="5798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57" name="Shape 257"/>
          <p:cNvCxnSpPr/>
          <p:nvPr/>
        </p:nvCxnSpPr>
        <p:spPr>
          <a:xfrm rot="10800000" flipH="1">
            <a:off x="4486140" y="1535713"/>
            <a:ext cx="837000" cy="3767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58" name="Shape 258"/>
          <p:cNvCxnSpPr/>
          <p:nvPr/>
        </p:nvCxnSpPr>
        <p:spPr>
          <a:xfrm rot="10800000" flipH="1">
            <a:off x="3670478" y="2067008"/>
            <a:ext cx="42899" cy="579600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59" name="Shape 259"/>
          <p:cNvCxnSpPr/>
          <p:nvPr/>
        </p:nvCxnSpPr>
        <p:spPr>
          <a:xfrm rot="10800000">
            <a:off x="4443118" y="2018856"/>
            <a:ext cx="1062600" cy="309000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60" name="Shape 260"/>
          <p:cNvCxnSpPr/>
          <p:nvPr/>
        </p:nvCxnSpPr>
        <p:spPr>
          <a:xfrm flipH="1">
            <a:off x="3831544" y="2086377"/>
            <a:ext cx="225299" cy="5216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61" name="Shape 261"/>
          <p:cNvCxnSpPr/>
          <p:nvPr/>
        </p:nvCxnSpPr>
        <p:spPr>
          <a:xfrm rot="10800000">
            <a:off x="1695600" y="1081906"/>
            <a:ext cx="1352400" cy="453899"/>
          </a:xfrm>
          <a:prstGeom prst="straightConnector1">
            <a:avLst/>
          </a:prstGeom>
          <a:noFill/>
          <a:ln w="76200" cap="flat" cmpd="sng">
            <a:solidFill>
              <a:srgbClr val="00F900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62" name="Shape 262"/>
          <p:cNvCxnSpPr/>
          <p:nvPr/>
        </p:nvCxnSpPr>
        <p:spPr>
          <a:xfrm rot="10800000">
            <a:off x="6257050" y="2810763"/>
            <a:ext cx="1180500" cy="1265399"/>
          </a:xfrm>
          <a:prstGeom prst="straightConnector1">
            <a:avLst/>
          </a:prstGeom>
          <a:noFill/>
          <a:ln w="76200" cap="flat" cmpd="sng">
            <a:solidFill>
              <a:srgbClr val="FF9300"/>
            </a:solidFill>
            <a:prstDash val="solid"/>
            <a:miter/>
            <a:headEnd type="triangle" w="lg" len="lg"/>
            <a:tailEnd type="none" w="med" len="med"/>
          </a:ln>
        </p:spPr>
      </p:cxnSp>
      <p:sp>
        <p:nvSpPr>
          <p:cNvPr id="263" name="Shape 263"/>
          <p:cNvSpPr/>
          <p:nvPr/>
        </p:nvSpPr>
        <p:spPr>
          <a:xfrm>
            <a:off x="-35175" y="181250"/>
            <a:ext cx="4947000" cy="4800600"/>
          </a:xfrm>
          <a:prstGeom prst="rect">
            <a:avLst/>
          </a:prstGeom>
          <a:solidFill>
            <a:srgbClr val="000000">
              <a:alpha val="68630"/>
            </a:srgbClr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6848525" y="328200"/>
            <a:ext cx="1462799" cy="1557600"/>
          </a:xfrm>
          <a:prstGeom prst="rect">
            <a:avLst/>
          </a:prstGeom>
          <a:solidFill>
            <a:srgbClr val="000000">
              <a:alpha val="68630"/>
            </a:srgbClr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4911825" y="1876150"/>
            <a:ext cx="4046999" cy="3154799"/>
          </a:xfrm>
          <a:prstGeom prst="rect">
            <a:avLst/>
          </a:prstGeom>
          <a:solidFill>
            <a:srgbClr val="000000">
              <a:alpha val="68630"/>
            </a:srgbClr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4757057" y="132261"/>
            <a:ext cx="1812600" cy="485099"/>
          </a:xfrm>
          <a:prstGeom prst="rect">
            <a:avLst/>
          </a:prstGeom>
          <a:solidFill>
            <a:srgbClr val="000000">
              <a:alpha val="68630"/>
            </a:srgbClr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54162" y="3164477"/>
            <a:ext cx="2275200" cy="1606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Objects hide detail - they allow us to ignore the detail of the “rest of the program”.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342" y="411479"/>
            <a:ext cx="5513700" cy="37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/>
          <p:nvPr/>
        </p:nvSpPr>
        <p:spPr>
          <a:xfrm>
            <a:off x="2978575" y="1440175"/>
            <a:ext cx="15224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74" name="Shape 274"/>
          <p:cNvSpPr/>
          <p:nvPr/>
        </p:nvSpPr>
        <p:spPr>
          <a:xfrm>
            <a:off x="162895" y="715191"/>
            <a:ext cx="1366199" cy="612299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Input</a:t>
            </a:r>
          </a:p>
        </p:txBody>
      </p:sp>
      <p:sp>
        <p:nvSpPr>
          <p:cNvPr id="275" name="Shape 275"/>
          <p:cNvSpPr/>
          <p:nvPr/>
        </p:nvSpPr>
        <p:spPr>
          <a:xfrm>
            <a:off x="7554685" y="3913958"/>
            <a:ext cx="1366199" cy="612299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Output</a:t>
            </a:r>
          </a:p>
        </p:txBody>
      </p:sp>
      <p:sp>
        <p:nvSpPr>
          <p:cNvPr id="276" name="Shape 276"/>
          <p:cNvSpPr/>
          <p:nvPr/>
        </p:nvSpPr>
        <p:spPr>
          <a:xfrm>
            <a:off x="2690275" y="2659925"/>
            <a:ext cx="15224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77" name="Shape 277"/>
          <p:cNvSpPr/>
          <p:nvPr/>
        </p:nvSpPr>
        <p:spPr>
          <a:xfrm>
            <a:off x="5461500" y="2086375"/>
            <a:ext cx="16010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78" name="Shape 278"/>
          <p:cNvSpPr/>
          <p:nvPr/>
        </p:nvSpPr>
        <p:spPr>
          <a:xfrm>
            <a:off x="5099948" y="920925"/>
            <a:ext cx="15602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cxnSp>
        <p:nvCxnSpPr>
          <p:cNvPr id="279" name="Shape 279"/>
          <p:cNvCxnSpPr/>
          <p:nvPr/>
        </p:nvCxnSpPr>
        <p:spPr>
          <a:xfrm flipH="1">
            <a:off x="4516749" y="1159098"/>
            <a:ext cx="634800" cy="5798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80" name="Shape 280"/>
          <p:cNvCxnSpPr/>
          <p:nvPr/>
        </p:nvCxnSpPr>
        <p:spPr>
          <a:xfrm rot="10800000" flipH="1">
            <a:off x="4486140" y="1535713"/>
            <a:ext cx="837000" cy="3767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81" name="Shape 281"/>
          <p:cNvCxnSpPr/>
          <p:nvPr/>
        </p:nvCxnSpPr>
        <p:spPr>
          <a:xfrm rot="10800000" flipH="1">
            <a:off x="3670478" y="2067008"/>
            <a:ext cx="42899" cy="579600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82" name="Shape 282"/>
          <p:cNvCxnSpPr/>
          <p:nvPr/>
        </p:nvCxnSpPr>
        <p:spPr>
          <a:xfrm rot="10800000">
            <a:off x="4443118" y="2018856"/>
            <a:ext cx="1062600" cy="309000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83" name="Shape 283"/>
          <p:cNvCxnSpPr/>
          <p:nvPr/>
        </p:nvCxnSpPr>
        <p:spPr>
          <a:xfrm flipH="1">
            <a:off x="3831544" y="2086377"/>
            <a:ext cx="225299" cy="5216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84" name="Shape 284"/>
          <p:cNvCxnSpPr/>
          <p:nvPr/>
        </p:nvCxnSpPr>
        <p:spPr>
          <a:xfrm rot="10800000">
            <a:off x="1695600" y="1081906"/>
            <a:ext cx="1352400" cy="453899"/>
          </a:xfrm>
          <a:prstGeom prst="straightConnector1">
            <a:avLst/>
          </a:prstGeom>
          <a:noFill/>
          <a:ln w="76200" cap="flat" cmpd="sng">
            <a:solidFill>
              <a:srgbClr val="00F900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85" name="Shape 285"/>
          <p:cNvCxnSpPr/>
          <p:nvPr/>
        </p:nvCxnSpPr>
        <p:spPr>
          <a:xfrm rot="10800000">
            <a:off x="6257050" y="2810763"/>
            <a:ext cx="1180500" cy="1265399"/>
          </a:xfrm>
          <a:prstGeom prst="straightConnector1">
            <a:avLst/>
          </a:prstGeom>
          <a:noFill/>
          <a:ln w="76200" cap="flat" cmpd="sng">
            <a:solidFill>
              <a:srgbClr val="FF9300"/>
            </a:solidFill>
            <a:prstDash val="solid"/>
            <a:miter/>
            <a:headEnd type="triangle" w="lg" len="lg"/>
            <a:tailEnd type="none" w="med" len="med"/>
          </a:ln>
        </p:spPr>
      </p:cxnSp>
      <p:sp>
        <p:nvSpPr>
          <p:cNvPr id="286" name="Shape 286"/>
          <p:cNvSpPr/>
          <p:nvPr/>
        </p:nvSpPr>
        <p:spPr>
          <a:xfrm>
            <a:off x="4904014" y="617220"/>
            <a:ext cx="1964999" cy="1268699"/>
          </a:xfrm>
          <a:prstGeom prst="rect">
            <a:avLst/>
          </a:prstGeom>
          <a:solidFill>
            <a:srgbClr val="000000">
              <a:alpha val="68630"/>
            </a:srgbClr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54162" y="3007722"/>
            <a:ext cx="2328820" cy="171206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Objects hide detail - they allow the “rest of the program” to ignore the detail about “us”.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6906510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en" sz="4700" u="none" strike="noStrike" cap="none">
                <a:solidFill>
                  <a:srgbClr val="FFD966"/>
                </a:solidFill>
                <a:sym typeface="Cabin"/>
              </a:rPr>
              <a:t>Definitions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idx="1"/>
          </p:nvPr>
        </p:nvSpPr>
        <p:spPr>
          <a:xfrm>
            <a:off x="672250" y="1428694"/>
            <a:ext cx="7836750" cy="2969523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bin"/>
            </a:pPr>
            <a:r>
              <a:rPr lang="en" sz="2300" u="none" strike="noStrike" cap="none" dirty="0">
                <a:solidFill>
                  <a:srgbClr val="FF9300"/>
                </a:solidFill>
                <a:sym typeface="Cabin"/>
              </a:rPr>
              <a:t>Class</a:t>
            </a: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 - a template</a:t>
            </a:r>
          </a:p>
          <a:p>
            <a:pPr marL="457200" marR="0" lvl="0" indent="-3746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bin"/>
            </a:pPr>
            <a:r>
              <a:rPr lang="en" sz="2300" u="none" strike="noStrike" cap="none" dirty="0">
                <a:solidFill>
                  <a:srgbClr val="FF9300"/>
                </a:solidFill>
                <a:sym typeface="Cabin"/>
              </a:rPr>
              <a:t>Method or Message </a:t>
            </a: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- A defined capability of a class </a:t>
            </a:r>
            <a:endParaRPr lang="en-US" sz="2300" dirty="0">
              <a:solidFill>
                <a:srgbClr val="FFFFFF"/>
              </a:solidFill>
              <a:sym typeface="Cabin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bin"/>
            </a:pPr>
            <a:r>
              <a:rPr lang="en" sz="2300" u="none" strike="noStrike" cap="none" dirty="0">
                <a:solidFill>
                  <a:srgbClr val="FF9300"/>
                </a:solidFill>
                <a:sym typeface="Cabin"/>
              </a:rPr>
              <a:t>Field or attribute</a:t>
            </a: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- A bit of data in a class</a:t>
            </a:r>
          </a:p>
          <a:p>
            <a:pPr marL="457200" marR="0" lvl="0" indent="-3746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bin"/>
            </a:pPr>
            <a:r>
              <a:rPr lang="en" sz="2300" u="none" strike="noStrike" cap="none" dirty="0">
                <a:solidFill>
                  <a:srgbClr val="FF9300"/>
                </a:solidFill>
                <a:sym typeface="Cabin"/>
              </a:rPr>
              <a:t>Object or Instance</a:t>
            </a: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 - A particular instance of a class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66750"/>
            <a:ext cx="1498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6210001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4700" u="none" strike="noStrike" cap="none">
                <a:solidFill>
                  <a:srgbClr val="FFFFFF"/>
                </a:solidFill>
                <a:sym typeface="Cabin"/>
              </a:rPr>
              <a:t>Terminology: </a:t>
            </a:r>
            <a:r>
              <a:rPr lang="en" sz="4700" u="none" strike="noStrike" cap="none">
                <a:solidFill>
                  <a:srgbClr val="FF9300"/>
                </a:solidFill>
                <a:sym typeface="Cabin"/>
              </a:rPr>
              <a:t>Class</a:t>
            </a:r>
          </a:p>
        </p:txBody>
      </p:sp>
      <p:sp>
        <p:nvSpPr>
          <p:cNvPr id="300" name="Shape 300"/>
          <p:cNvSpPr/>
          <p:nvPr/>
        </p:nvSpPr>
        <p:spPr>
          <a:xfrm>
            <a:off x="729075" y="4693096"/>
            <a:ext cx="7874700" cy="352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" sz="23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en.wikipedia.org</a:t>
            </a: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/wiki/Object-</a:t>
            </a:r>
            <a:r>
              <a:rPr lang="en" sz="23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oriented_programming</a:t>
            </a:r>
            <a:endParaRPr lang="en"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01" name="Shape 301"/>
          <p:cNvSpPr/>
          <p:nvPr/>
        </p:nvSpPr>
        <p:spPr>
          <a:xfrm>
            <a:off x="729076" y="1665288"/>
            <a:ext cx="7930242" cy="257424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Defines the abstract characteristics of a thing (object), including the thing's characteristics (its attributes, </a:t>
            </a:r>
            <a:r>
              <a:rPr lang="en" sz="2000" u="none" strike="noStrike" cap="none" dirty="0">
                <a:solidFill>
                  <a:srgbClr val="1DFF63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fields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or </a:t>
            </a:r>
            <a:r>
              <a:rPr lang="en" sz="2000" u="none" strike="noStrike" cap="none" dirty="0">
                <a:solidFill>
                  <a:srgbClr val="1FFF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properties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 and the thing's behaviors (the things it can do, or </a:t>
            </a:r>
            <a:r>
              <a:rPr lang="en" sz="2000" u="none" strike="noStrike" cap="none" dirty="0">
                <a:solidFill>
                  <a:srgbClr val="1FFF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methods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operations or features). One might say that a </a:t>
            </a:r>
            <a:r>
              <a:rPr lang="en" sz="20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class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is a </a:t>
            </a:r>
            <a:r>
              <a:rPr lang="en" sz="20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blueprint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or factory that describes the nature of something. For example, the </a:t>
            </a:r>
            <a:r>
              <a:rPr lang="en" sz="20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class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Dog would consist of traits shared by all dogs, such as breed and fur color (characteristics), and the ability to bark and sit (behaviors).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66750"/>
            <a:ext cx="1498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6203301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4700" u="none" strike="noStrike" cap="none">
                <a:solidFill>
                  <a:srgbClr val="FFFFFF"/>
                </a:solidFill>
                <a:sym typeface="Cabin"/>
              </a:rPr>
              <a:t>Terminology: </a:t>
            </a:r>
            <a:r>
              <a:rPr lang="en" sz="4700" u="none" strike="noStrike" cap="none">
                <a:solidFill>
                  <a:srgbClr val="FF40FF"/>
                </a:solidFill>
                <a:sym typeface="Cabin"/>
              </a:rPr>
              <a:t>Instance</a:t>
            </a:r>
          </a:p>
        </p:txBody>
      </p:sp>
      <p:sp>
        <p:nvSpPr>
          <p:cNvPr id="317" name="Shape 317"/>
          <p:cNvSpPr/>
          <p:nvPr/>
        </p:nvSpPr>
        <p:spPr>
          <a:xfrm>
            <a:off x="375800" y="4696585"/>
            <a:ext cx="8510400" cy="352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2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" sz="22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en.wikipedia.org</a:t>
            </a:r>
            <a:r>
              <a:rPr lang="en" sz="22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/wiki/Object-</a:t>
            </a:r>
            <a:r>
              <a:rPr lang="en" sz="22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oriented_programming</a:t>
            </a:r>
            <a:endParaRPr lang="en" sz="22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18" name="Shape 318"/>
          <p:cNvSpPr/>
          <p:nvPr/>
        </p:nvSpPr>
        <p:spPr>
          <a:xfrm>
            <a:off x="729076" y="1873175"/>
            <a:ext cx="7930242" cy="2033963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One can have an </a:t>
            </a:r>
            <a:r>
              <a:rPr lang="en" sz="2300" u="none" strike="noStrike" cap="none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instance</a:t>
            </a: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of a class or a particular object. The </a:t>
            </a:r>
            <a:r>
              <a:rPr lang="en" sz="2300" u="none" strike="noStrike" cap="none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instance</a:t>
            </a: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is the actual object created at runtime. In programmer jargon, the Lassie object is an </a:t>
            </a:r>
            <a:r>
              <a:rPr lang="en" sz="2300" u="none" strike="noStrike" cap="none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instance</a:t>
            </a: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of the Dog class. The set of values of the attributes of a particular </a:t>
            </a:r>
            <a:r>
              <a:rPr lang="en" sz="2300" u="none" strike="noStrike" cap="none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object</a:t>
            </a: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is called its </a:t>
            </a:r>
            <a:r>
              <a:rPr lang="en" sz="2300" u="none" strike="noStrike" cap="none">
                <a:solidFill>
                  <a:srgbClr val="1FFF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state</a:t>
            </a: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 The </a:t>
            </a:r>
            <a:r>
              <a:rPr lang="en" sz="2300" u="none" strike="noStrike" cap="none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object</a:t>
            </a: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consists of state and the behavior that's defined in the object's class.</a:t>
            </a:r>
          </a:p>
        </p:txBody>
      </p:sp>
      <p:sp>
        <p:nvSpPr>
          <p:cNvPr id="319" name="Shape 319"/>
          <p:cNvSpPr/>
          <p:nvPr/>
        </p:nvSpPr>
        <p:spPr>
          <a:xfrm>
            <a:off x="663824" y="4171125"/>
            <a:ext cx="7894799" cy="298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900" u="none" strike="noStrike" cap="none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Object and Instance are often used interchangeably.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66750"/>
            <a:ext cx="1498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6138646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4700" u="none" strike="noStrike" cap="none">
                <a:solidFill>
                  <a:srgbClr val="FFFFFF"/>
                </a:solidFill>
                <a:sym typeface="Cabin"/>
              </a:rPr>
              <a:t>Terminology: </a:t>
            </a:r>
            <a:r>
              <a:rPr lang="en" sz="4700" u="none" strike="noStrike" cap="none">
                <a:solidFill>
                  <a:srgbClr val="00F900"/>
                </a:solidFill>
                <a:sym typeface="Cabin"/>
              </a:rPr>
              <a:t>Method</a:t>
            </a:r>
          </a:p>
        </p:txBody>
      </p:sp>
      <p:sp>
        <p:nvSpPr>
          <p:cNvPr id="327" name="Shape 327"/>
          <p:cNvSpPr/>
          <p:nvPr/>
        </p:nvSpPr>
        <p:spPr>
          <a:xfrm>
            <a:off x="729076" y="1930037"/>
            <a:ext cx="7930242" cy="192023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 object's abilities. In language, </a:t>
            </a: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methods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are verbs. Lassie, being a Dog, has the ability to bark. So bark() is one of Lassie's methods. She may have other </a:t>
            </a: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methods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as well, for example sit() or eat() or walk() or </a:t>
            </a:r>
            <a:r>
              <a:rPr lang="en" sz="20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save_timmy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(). Within the program, using a </a:t>
            </a: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method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usually affects only one particular object; all Dogs can bark, but you need only one particular dog to do the barking</a:t>
            </a:r>
          </a:p>
        </p:txBody>
      </p:sp>
      <p:sp>
        <p:nvSpPr>
          <p:cNvPr id="328" name="Shape 328"/>
          <p:cNvSpPr/>
          <p:nvPr/>
        </p:nvSpPr>
        <p:spPr>
          <a:xfrm>
            <a:off x="849075" y="4066155"/>
            <a:ext cx="7576199" cy="298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900" u="none" strike="noStrike" cap="none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Method and Message are often used interchangeably.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66750"/>
            <a:ext cx="1498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317"/>
          <p:cNvSpPr/>
          <p:nvPr/>
        </p:nvSpPr>
        <p:spPr>
          <a:xfrm>
            <a:off x="375800" y="4696585"/>
            <a:ext cx="8510400" cy="352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2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" sz="22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en.wikipedia.org</a:t>
            </a:r>
            <a:r>
              <a:rPr lang="en" sz="22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/wiki/Object-</a:t>
            </a:r>
            <a:r>
              <a:rPr lang="en" sz="22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oriented_programming</a:t>
            </a:r>
            <a:endParaRPr lang="en" sz="22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FC000"/>
                </a:solidFill>
              </a:rPr>
              <a:t>Some Python Objects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6348" y="1567786"/>
            <a:ext cx="1678391" cy="26810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'</a:t>
            </a:r>
            <a:r>
              <a:rPr lang="en-US" sz="1294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abc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294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'</a:t>
            </a:r>
            <a:r>
              <a:rPr lang="en-US" sz="1294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type(2.5)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294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'float'&gt;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type(2)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294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class 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1294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y = list()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type(y)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294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class 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'list'&gt;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z = </a:t>
            </a:r>
            <a:r>
              <a:rPr lang="en-US" sz="1294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dict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type(z)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294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'</a:t>
            </a:r>
            <a:r>
              <a:rPr lang="en-US" sz="1294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dict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7985" y="1384274"/>
            <a:ext cx="5235111" cy="3278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1294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dir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(x)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[ </a:t>
            </a:r>
            <a:r>
              <a:rPr lang="is-I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… 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'capitalize',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casefold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'center', 'count', 'encode',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endswith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expandtabs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'find', 'format', </a:t>
            </a:r>
            <a:r>
              <a:rPr lang="is-I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… 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'lower',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lstrip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maketrans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'partition', 'replace',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rfind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rindex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rjust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rpartition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rsplit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rstrip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'split',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splitlines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startswith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'strip',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swapcase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'title', 'translate', 'upper',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zfill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]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1294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dir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(y)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[</a:t>
            </a:r>
            <a:r>
              <a:rPr lang="is-I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… 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'append', 'clear', 'copy', 'count', 'extend', 'index', 'insert', 'pop', 'remove', 'reverse', 'sort']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1294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dir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(z)</a:t>
            </a:r>
          </a:p>
          <a:p>
            <a:r>
              <a:rPr lang="is-I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[…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'clear', 'copy',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fromkeys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'get', 'items', 'keys', 'pop',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popitem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setdefault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'update', 'values']</a:t>
            </a:r>
          </a:p>
        </p:txBody>
      </p:sp>
    </p:spTree>
    <p:extLst>
      <p:ext uri="{BB962C8B-B14F-4D97-AF65-F5344CB8AC3E}">
        <p14:creationId xmlns:p14="http://schemas.microsoft.com/office/powerpoint/2010/main" val="12380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650082" y="864394"/>
            <a:ext cx="4593558" cy="1735931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en" sz="47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 Sample Class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998" y="1423113"/>
            <a:ext cx="3533505" cy="235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/>
        </p:nvSpPr>
        <p:spPr>
          <a:xfrm>
            <a:off x="2807825" y="532603"/>
            <a:ext cx="3087000" cy="4136695"/>
          </a:xfrm>
          <a:prstGeom prst="rect">
            <a:avLst/>
          </a:prstGeom>
          <a:noFill/>
          <a:ln w="12700" cap="flat" cmpd="sng">
            <a:solidFill>
              <a:srgbClr val="FFFB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0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class</a:t>
            </a:r>
            <a:r>
              <a:rPr lang="en" sz="2000" u="none" strike="noStrike" cap="none" dirty="0">
                <a:solidFill>
                  <a:srgbClr val="FF26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000" u="none" strike="noStrike" cap="none" dirty="0" err="1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000" u="none" strike="noStrike" cap="none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0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</a:t>
            </a:r>
            <a:r>
              <a:rPr lang="en" sz="20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def</a:t>
            </a: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</a:t>
            </a:r>
            <a:r>
              <a:rPr lang="en" sz="20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self.x</a:t>
            </a: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= </a:t>
            </a:r>
            <a:r>
              <a:rPr lang="en" sz="20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self.x</a:t>
            </a: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print</a:t>
            </a:r>
            <a:r>
              <a:rPr lang="en-US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"So far",</a:t>
            </a:r>
            <a:r>
              <a:rPr lang="en" sz="20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self.x</a:t>
            </a:r>
            <a:r>
              <a:rPr lang="en-US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  <a:endParaRPr lang="en" sz="2000" u="none" strike="noStrike" cap="none" dirty="0">
              <a:solidFill>
                <a:srgbClr val="00F9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0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ct val="25000"/>
              <a:buFont typeface="Cabin"/>
              <a:buNone/>
            </a:pPr>
            <a:r>
              <a:rPr lang="en" sz="200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0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 = </a:t>
            </a:r>
            <a:r>
              <a:rPr lang="en" sz="2000" u="none" strike="noStrike" cap="none" dirty="0" err="1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0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000" u="none" strike="noStrike" cap="none" dirty="0">
              <a:solidFill>
                <a:srgbClr val="FF93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00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0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0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00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0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0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00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0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0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</p:txBody>
      </p:sp>
      <p:sp>
        <p:nvSpPr>
          <p:cNvPr id="341" name="Shape 341"/>
          <p:cNvSpPr/>
          <p:nvPr/>
        </p:nvSpPr>
        <p:spPr>
          <a:xfrm>
            <a:off x="6161048" y="359722"/>
            <a:ext cx="2413584" cy="103676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en" sz="2000" u="none" strike="noStrike" cap="none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This is the template for making </a:t>
            </a:r>
            <a:r>
              <a:rPr lang="en" sz="2000" u="none" strike="noStrike" cap="none" dirty="0" err="1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000" u="none" strike="noStrike" cap="none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objects</a:t>
            </a:r>
          </a:p>
        </p:txBody>
      </p:sp>
      <p:sp>
        <p:nvSpPr>
          <p:cNvPr id="342" name="Shape 342"/>
          <p:cNvSpPr/>
          <p:nvPr/>
        </p:nvSpPr>
        <p:spPr>
          <a:xfrm>
            <a:off x="75933" y="532603"/>
            <a:ext cx="2639786" cy="666205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0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class is a reserved word</a:t>
            </a:r>
          </a:p>
        </p:txBody>
      </p:sp>
      <p:sp>
        <p:nvSpPr>
          <p:cNvPr id="343" name="Shape 343"/>
          <p:cNvSpPr/>
          <p:nvPr/>
        </p:nvSpPr>
        <p:spPr>
          <a:xfrm>
            <a:off x="6259019" y="1592035"/>
            <a:ext cx="2541815" cy="97971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2000" u="none" strike="noStrike" cap="none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Each PartyAnimal object has a bit of data</a:t>
            </a:r>
          </a:p>
        </p:txBody>
      </p:sp>
      <p:sp>
        <p:nvSpPr>
          <p:cNvPr id="344" name="Shape 344"/>
          <p:cNvSpPr/>
          <p:nvPr/>
        </p:nvSpPr>
        <p:spPr>
          <a:xfrm>
            <a:off x="75933" y="1768384"/>
            <a:ext cx="2639786" cy="97971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000" u="none" strike="noStrike" cap="none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Each PartyAnimal object has a bit of code</a:t>
            </a:r>
          </a:p>
        </p:txBody>
      </p:sp>
      <p:sp>
        <p:nvSpPr>
          <p:cNvPr id="345" name="Shape 345"/>
          <p:cNvSpPr/>
          <p:nvPr/>
        </p:nvSpPr>
        <p:spPr>
          <a:xfrm>
            <a:off x="6161048" y="2640076"/>
            <a:ext cx="2639786" cy="89493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ct val="25000"/>
              <a:buFont typeface="Cabin"/>
              <a:buNone/>
            </a:pPr>
            <a:r>
              <a:rPr lang="en-US" sz="2000" u="none" strike="noStrike" cap="none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Construct </a:t>
            </a:r>
            <a:r>
              <a:rPr lang="en" sz="20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 </a:t>
            </a:r>
            <a:r>
              <a:rPr lang="en" sz="2000" u="none" strike="noStrike" cap="none" dirty="0" err="1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0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object</a:t>
            </a:r>
            <a:r>
              <a:rPr lang="en-US" sz="20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and store in an</a:t>
            </a:r>
            <a:endParaRPr lang="en" sz="2000" u="none" strike="noStrike" cap="none" dirty="0">
              <a:solidFill>
                <a:srgbClr val="FF93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46" name="Shape 346"/>
          <p:cNvSpPr/>
          <p:nvPr/>
        </p:nvSpPr>
        <p:spPr>
          <a:xfrm>
            <a:off x="250105" y="3693523"/>
            <a:ext cx="2046514" cy="97971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Tell the </a:t>
            </a:r>
            <a:r>
              <a:rPr lang="en-US" sz="20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 </a:t>
            </a:r>
            <a:r>
              <a:rPr lang="en" sz="20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object to run the party() code</a:t>
            </a:r>
            <a:r>
              <a:rPr lang="en-US" sz="20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within it</a:t>
            </a:r>
            <a:endParaRPr lang="en" sz="2000" u="none" strike="noStrike" cap="none" dirty="0">
              <a:solidFill>
                <a:srgbClr val="FF4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cxnSp>
        <p:nvCxnSpPr>
          <p:cNvPr id="347" name="Shape 347"/>
          <p:cNvCxnSpPr/>
          <p:nvPr/>
        </p:nvCxnSpPr>
        <p:spPr>
          <a:xfrm>
            <a:off x="4121239" y="1198808"/>
            <a:ext cx="2296800" cy="502200"/>
          </a:xfrm>
          <a:prstGeom prst="straightConnector1">
            <a:avLst/>
          </a:prstGeom>
          <a:noFill/>
          <a:ln w="76200" cap="flat" cmpd="sng">
            <a:solidFill>
              <a:srgbClr val="FFFB00"/>
            </a:solidFill>
            <a:prstDash val="solid"/>
            <a:miter/>
            <a:headEnd type="stealth" w="lg" len="lg"/>
            <a:tailEnd type="none" w="med" len="med"/>
          </a:ln>
        </p:spPr>
      </p:cxnSp>
      <p:sp>
        <p:nvSpPr>
          <p:cNvPr id="349" name="Shape 349"/>
          <p:cNvSpPr/>
          <p:nvPr/>
        </p:nvSpPr>
        <p:spPr>
          <a:xfrm>
            <a:off x="6229735" y="3693523"/>
            <a:ext cx="2750238" cy="3719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en" sz="2000" u="none" strike="noStrike" cap="none" dirty="0" err="1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0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0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en" sz="20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</a:p>
        </p:txBody>
      </p:sp>
      <p:cxnSp>
        <p:nvCxnSpPr>
          <p:cNvPr id="350" name="Shape 350"/>
          <p:cNvCxnSpPr>
            <a:endCxn id="349" idx="1"/>
          </p:cNvCxnSpPr>
          <p:nvPr/>
        </p:nvCxnSpPr>
        <p:spPr>
          <a:xfrm flipV="1">
            <a:off x="4121239" y="3879508"/>
            <a:ext cx="2108496" cy="27474"/>
          </a:xfrm>
          <a:prstGeom prst="straightConnector1">
            <a:avLst/>
          </a:prstGeom>
          <a:noFill/>
          <a:ln w="76200" cap="flat" cmpd="sng">
            <a:solidFill>
              <a:srgbClr val="FFFB00"/>
            </a:solidFill>
            <a:prstDash val="solid"/>
            <a:miter/>
            <a:headEnd type="stealth" w="med" len="med"/>
            <a:tailEnd type="stealth" w="med" len="med"/>
          </a:ln>
        </p:spPr>
      </p:cxnSp>
      <p:cxnSp>
        <p:nvCxnSpPr>
          <p:cNvPr id="12" name="Shape 347"/>
          <p:cNvCxnSpPr>
            <a:endCxn id="345" idx="1"/>
          </p:cNvCxnSpPr>
          <p:nvPr/>
        </p:nvCxnSpPr>
        <p:spPr>
          <a:xfrm flipV="1">
            <a:off x="5108713" y="3087545"/>
            <a:ext cx="1052335" cy="3526"/>
          </a:xfrm>
          <a:prstGeom prst="straightConnector1">
            <a:avLst/>
          </a:prstGeom>
          <a:noFill/>
          <a:ln w="76200" cap="flat" cmpd="sng">
            <a:solidFill>
              <a:srgbClr val="FF9300"/>
            </a:solidFill>
            <a:prstDash val="solid"/>
            <a:miter/>
            <a:headEnd type="stealth" w="lg" len="lg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25000"/>
              <a:buFont typeface="Cabin"/>
              <a:buNone/>
            </a:pPr>
            <a:r>
              <a:rPr lang="en" sz="4700" u="none" strike="noStrike" cap="none" dirty="0">
                <a:solidFill>
                  <a:srgbClr val="FF0000"/>
                </a:solidFill>
                <a:sym typeface="Cabin"/>
              </a:rPr>
              <a:t>Warning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rmAutofit fontScale="92500"/>
          </a:bodyPr>
          <a:lstStyle/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This lecture is very much about definitions and mechanics for objects</a:t>
            </a:r>
          </a:p>
          <a:p>
            <a:pPr marL="457200" marR="0" lvl="0" indent="-3746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This lecture is a lot more about “how it works” and less about “how you use it”</a:t>
            </a:r>
          </a:p>
          <a:p>
            <a:pPr marL="457200" marR="0" lvl="0" indent="-3746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You won’t get the entire picture until this is all looked at in the context of a real problem</a:t>
            </a:r>
          </a:p>
          <a:p>
            <a:pPr marL="457200" marR="0" lvl="0" indent="-3746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So please suspend disbelief and learn technique for the </a:t>
            </a:r>
            <a:r>
              <a:rPr lang="en" sz="2300" u="none" strike="noStrike" cap="none">
                <a:solidFill>
                  <a:srgbClr val="FFFFFF"/>
                </a:solidFill>
                <a:sym typeface="Cabin"/>
              </a:rPr>
              <a:t>next </a:t>
            </a:r>
            <a:r>
              <a:rPr lang="en-US" sz="2300" u="none" strike="noStrike" cap="none">
                <a:solidFill>
                  <a:srgbClr val="FFFFFF"/>
                </a:solidFill>
                <a:sym typeface="Cabin"/>
              </a:rPr>
              <a:t>4</a:t>
            </a:r>
            <a:r>
              <a:rPr lang="en" sz="2300" u="none" strike="noStrike" cap="none">
                <a:solidFill>
                  <a:srgbClr val="FFFFFF"/>
                </a:solidFill>
                <a:sym typeface="Cabin"/>
              </a:rPr>
              <a:t>0 </a:t>
            </a: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or so slides</a:t>
            </a:r>
            <a:r>
              <a:rPr lang="is-IS" sz="2300" u="none" strike="noStrike" cap="none" dirty="0">
                <a:solidFill>
                  <a:srgbClr val="FFFFFF"/>
                </a:solidFill>
                <a:sym typeface="Cabin"/>
              </a:rPr>
              <a:t>…</a:t>
            </a:r>
            <a:endParaRPr lang="en" sz="2300" u="none" strike="noStrike" cap="none" dirty="0">
              <a:solidFill>
                <a:srgbClr val="FFFFFF"/>
              </a:solidFill>
              <a:sym typeface="Cabi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/>
        </p:nvSpPr>
        <p:spPr>
          <a:xfrm>
            <a:off x="718450" y="480061"/>
            <a:ext cx="3091200" cy="4359028"/>
          </a:xfrm>
          <a:prstGeom prst="rect">
            <a:avLst/>
          </a:prstGeom>
          <a:noFill/>
          <a:ln w="12700" cap="flat" cmpd="sng">
            <a:solidFill>
              <a:srgbClr val="FFFB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class </a:t>
            </a:r>
            <a:r>
              <a:rPr lang="en" sz="2300" u="none" strike="noStrike" cap="none" dirty="0" err="1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300" u="none" strike="noStrike" cap="none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def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party(</a:t>
            </a:r>
            <a:r>
              <a:rPr lang="en" sz="2300" u="none" strike="noStrike" cap="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</a:t>
            </a:r>
            <a:r>
              <a:rPr lang="en" sz="2300" u="none" strike="noStrike" cap="none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= </a:t>
            </a:r>
            <a:r>
              <a:rPr lang="en" sz="2300" u="none" strike="noStrike" cap="none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print</a:t>
            </a:r>
            <a:r>
              <a:rPr lang="en-US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"So far",</a:t>
            </a:r>
            <a:r>
              <a:rPr lang="en" sz="2300" u="none" strike="noStrike" cap="none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-US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  <a:endParaRPr lang="en" sz="2300" u="none" strike="noStrike" cap="none" dirty="0">
              <a:solidFill>
                <a:srgbClr val="00F9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an = </a:t>
            </a:r>
            <a:r>
              <a:rPr lang="en" sz="2300" u="none" strike="noStrike" cap="none" dirty="0" err="1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3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Font typeface="Cabin"/>
              <a:buNone/>
            </a:pPr>
            <a:endParaRPr sz="2300" u="none" strike="noStrike" cap="none" dirty="0">
              <a:solidFill>
                <a:srgbClr val="FF93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</p:txBody>
      </p:sp>
      <p:sp>
        <p:nvSpPr>
          <p:cNvPr id="12" name="Shape 356"/>
          <p:cNvSpPr/>
          <p:nvPr/>
        </p:nvSpPr>
        <p:spPr>
          <a:xfrm>
            <a:off x="5763985" y="602403"/>
            <a:ext cx="3093688" cy="12933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$</a:t>
            </a:r>
            <a:r>
              <a:rPr lang="en" sz="24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4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party1.py</a:t>
            </a:r>
            <a:endParaRPr lang="en-US" sz="2400" u="none" strike="noStrike" cap="none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2400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2400" u="none" strike="noStrike" cap="none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" sz="2400" u="none" strike="noStrike" cap="none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683441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/>
        </p:nvSpPr>
        <p:spPr>
          <a:xfrm>
            <a:off x="718450" y="480061"/>
            <a:ext cx="3091200" cy="4359028"/>
          </a:xfrm>
          <a:prstGeom prst="rect">
            <a:avLst/>
          </a:prstGeom>
          <a:noFill/>
          <a:ln w="12700" cap="flat" cmpd="sng">
            <a:solidFill>
              <a:srgbClr val="FFFB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class </a:t>
            </a:r>
            <a:r>
              <a:rPr lang="en" sz="2300" u="none" strike="noStrike" cap="none" dirty="0" err="1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300" u="none" strike="noStrike" cap="none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def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party(</a:t>
            </a:r>
            <a:r>
              <a:rPr lang="en" sz="2300" u="none" strike="noStrike" cap="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</a:t>
            </a:r>
            <a:r>
              <a:rPr lang="en" sz="2300" u="none" strike="noStrike" cap="none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= </a:t>
            </a:r>
            <a:r>
              <a:rPr lang="en" sz="2300" u="none" strike="noStrike" cap="none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print</a:t>
            </a:r>
            <a:r>
              <a:rPr lang="en-US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"So far",</a:t>
            </a:r>
            <a:r>
              <a:rPr lang="en" sz="2300" u="none" strike="noStrike" cap="none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-US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  <a:endParaRPr lang="en" sz="2300" u="none" strike="noStrike" cap="none" dirty="0">
              <a:solidFill>
                <a:srgbClr val="00F9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an = </a:t>
            </a:r>
            <a:r>
              <a:rPr lang="en" sz="2300" u="none" strike="noStrike" cap="none" dirty="0" err="1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3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Font typeface="Cabin"/>
              <a:buNone/>
            </a:pPr>
            <a:endParaRPr sz="2300" u="none" strike="noStrike" cap="none" dirty="0">
              <a:solidFill>
                <a:srgbClr val="FF93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</p:txBody>
      </p:sp>
      <p:sp>
        <p:nvSpPr>
          <p:cNvPr id="373" name="Shape 373"/>
          <p:cNvSpPr/>
          <p:nvPr/>
        </p:nvSpPr>
        <p:spPr>
          <a:xfrm>
            <a:off x="5923720" y="2623716"/>
            <a:ext cx="2385393" cy="1543050"/>
          </a:xfrm>
          <a:prstGeom prst="rect">
            <a:avLst/>
          </a:prstGeom>
          <a:noFill/>
          <a:ln w="50800" cap="flat" cmpd="sng">
            <a:solidFill>
              <a:srgbClr val="00F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5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en" sz="25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74" name="Shape 374"/>
          <p:cNvSpPr/>
          <p:nvPr/>
        </p:nvSpPr>
        <p:spPr>
          <a:xfrm>
            <a:off x="6629400" y="2824557"/>
            <a:ext cx="1371090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900" dirty="0"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2900" dirty="0">
                <a:latin typeface="Arial" charset="0"/>
                <a:ea typeface="Arial" charset="0"/>
                <a:cs typeface="Arial" charset="0"/>
                <a:sym typeface="Cabin"/>
              </a:rPr>
              <a:t>0</a:t>
            </a:r>
            <a:endParaRPr lang="en" sz="29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75" name="Shape 375"/>
          <p:cNvSpPr/>
          <p:nvPr/>
        </p:nvSpPr>
        <p:spPr>
          <a:xfrm>
            <a:off x="6202017" y="3441777"/>
            <a:ext cx="1798473" cy="489857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400"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4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party()</a:t>
            </a:r>
          </a:p>
        </p:txBody>
      </p:sp>
      <p:sp>
        <p:nvSpPr>
          <p:cNvPr id="380" name="Shape 380"/>
          <p:cNvSpPr/>
          <p:nvPr/>
        </p:nvSpPr>
        <p:spPr>
          <a:xfrm>
            <a:off x="5171262" y="2503402"/>
            <a:ext cx="544200" cy="83067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-US" sz="230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endParaRPr lang="en" sz="2300" u="none" strike="noStrike" cap="none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11" name="Shape 380"/>
          <p:cNvSpPr/>
          <p:nvPr/>
        </p:nvSpPr>
        <p:spPr>
          <a:xfrm>
            <a:off x="6131935" y="2856028"/>
            <a:ext cx="382604" cy="35061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-US" sz="23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endParaRPr lang="en" sz="23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12" name="Shape 356"/>
          <p:cNvSpPr/>
          <p:nvPr/>
        </p:nvSpPr>
        <p:spPr>
          <a:xfrm>
            <a:off x="5763985" y="602403"/>
            <a:ext cx="3093688" cy="12933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$</a:t>
            </a:r>
            <a:r>
              <a:rPr lang="en" sz="24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4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party1.py</a:t>
            </a:r>
            <a:endParaRPr lang="en-US" sz="2400" u="none" strike="noStrike" cap="none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2400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" sz="2400" u="none" strike="noStrike" cap="none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832557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/>
        </p:nvSpPr>
        <p:spPr>
          <a:xfrm>
            <a:off x="718450" y="480061"/>
            <a:ext cx="3091200" cy="4359028"/>
          </a:xfrm>
          <a:prstGeom prst="rect">
            <a:avLst/>
          </a:prstGeom>
          <a:noFill/>
          <a:ln w="12700" cap="flat" cmpd="sng">
            <a:solidFill>
              <a:srgbClr val="FFFB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class </a:t>
            </a:r>
            <a:r>
              <a:rPr lang="en" sz="2300" u="none" strike="noStrike" cap="none" dirty="0" err="1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300" u="none" strike="noStrike" cap="none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def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party(</a:t>
            </a:r>
            <a:r>
              <a:rPr lang="en" sz="2300" u="none" strike="noStrike" cap="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</a:t>
            </a:r>
            <a:r>
              <a:rPr lang="en" sz="2300" u="none" strike="noStrike" cap="none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= </a:t>
            </a:r>
            <a:r>
              <a:rPr lang="en" sz="2300" u="none" strike="noStrike" cap="none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print</a:t>
            </a:r>
            <a:r>
              <a:rPr lang="en-US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"So far",</a:t>
            </a:r>
            <a:r>
              <a:rPr lang="en" sz="2300" u="none" strike="noStrike" cap="none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-US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  <a:endParaRPr lang="en" sz="2300" u="none" strike="noStrike" cap="none" dirty="0">
              <a:solidFill>
                <a:srgbClr val="00F9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an = </a:t>
            </a:r>
            <a:r>
              <a:rPr lang="en" sz="2300" u="none" strike="noStrike" cap="none" dirty="0" err="1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3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Font typeface="Cabin"/>
              <a:buNone/>
            </a:pPr>
            <a:endParaRPr sz="2300" u="none" strike="noStrike" cap="none" dirty="0">
              <a:solidFill>
                <a:srgbClr val="FF93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</p:txBody>
      </p:sp>
      <p:sp>
        <p:nvSpPr>
          <p:cNvPr id="373" name="Shape 373"/>
          <p:cNvSpPr/>
          <p:nvPr/>
        </p:nvSpPr>
        <p:spPr>
          <a:xfrm>
            <a:off x="5923720" y="2623716"/>
            <a:ext cx="2385393" cy="1543050"/>
          </a:xfrm>
          <a:prstGeom prst="rect">
            <a:avLst/>
          </a:prstGeom>
          <a:noFill/>
          <a:ln w="50800" cap="flat" cmpd="sng">
            <a:solidFill>
              <a:srgbClr val="00F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5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en" sz="25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74" name="Shape 374"/>
          <p:cNvSpPr/>
          <p:nvPr/>
        </p:nvSpPr>
        <p:spPr>
          <a:xfrm>
            <a:off x="6629400" y="2824557"/>
            <a:ext cx="1371090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900" dirty="0"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en" sz="29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75" name="Shape 375"/>
          <p:cNvSpPr/>
          <p:nvPr/>
        </p:nvSpPr>
        <p:spPr>
          <a:xfrm>
            <a:off x="6202017" y="3441777"/>
            <a:ext cx="1798473" cy="489857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400"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4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party()</a:t>
            </a:r>
          </a:p>
        </p:txBody>
      </p:sp>
      <p:sp>
        <p:nvSpPr>
          <p:cNvPr id="380" name="Shape 380"/>
          <p:cNvSpPr/>
          <p:nvPr/>
        </p:nvSpPr>
        <p:spPr>
          <a:xfrm>
            <a:off x="5171262" y="2503402"/>
            <a:ext cx="544200" cy="83067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-US" sz="230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</a:t>
            </a:r>
            <a:r>
              <a:rPr lang="en" sz="230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</a:p>
        </p:txBody>
      </p:sp>
      <p:sp>
        <p:nvSpPr>
          <p:cNvPr id="11" name="Shape 380"/>
          <p:cNvSpPr/>
          <p:nvPr/>
        </p:nvSpPr>
        <p:spPr>
          <a:xfrm>
            <a:off x="6131935" y="2856028"/>
            <a:ext cx="382604" cy="35061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-US" sz="23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endParaRPr lang="en" sz="23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12" name="Shape 356"/>
          <p:cNvSpPr/>
          <p:nvPr/>
        </p:nvSpPr>
        <p:spPr>
          <a:xfrm>
            <a:off x="5763985" y="602403"/>
            <a:ext cx="3093688" cy="12933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$</a:t>
            </a:r>
            <a:r>
              <a:rPr lang="en" sz="24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4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party1.py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 far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 far 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 far 3</a:t>
            </a:r>
          </a:p>
        </p:txBody>
      </p:sp>
      <p:sp>
        <p:nvSpPr>
          <p:cNvPr id="9" name="Shape 349"/>
          <p:cNvSpPr/>
          <p:nvPr/>
        </p:nvSpPr>
        <p:spPr>
          <a:xfrm>
            <a:off x="4249970" y="4399078"/>
            <a:ext cx="2750238" cy="3719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en" sz="2000" u="none" strike="noStrike" cap="none" dirty="0" err="1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0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0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en" sz="20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88551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436817" y="714851"/>
            <a:ext cx="7053542" cy="1400552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en" sz="47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Playing with dir() and type()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545999" y="189412"/>
            <a:ext cx="7053542" cy="1050398"/>
          </a:xfrm>
          <a:prstGeom prst="rect">
            <a:avLst/>
          </a:prstGeom>
          <a:noFill/>
          <a:ln>
            <a:noFill/>
          </a:ln>
        </p:spPr>
        <p:txBody>
          <a:bodyPr lIns="15775" tIns="15775" rIns="15775" bIns="15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25000"/>
              <a:buFont typeface="Cabin"/>
              <a:buNone/>
            </a:pPr>
            <a:r>
              <a:rPr lang="en" sz="4100" u="none" strike="noStrike" cap="none" dirty="0">
                <a:solidFill>
                  <a:srgbClr val="FFD966"/>
                </a:solidFill>
                <a:sym typeface="Cabin"/>
              </a:rPr>
              <a:t>A Nerdy Way to Find Capabilities</a:t>
            </a:r>
          </a:p>
        </p:txBody>
      </p:sp>
      <p:sp>
        <p:nvSpPr>
          <p:cNvPr id="400" name="Shape 400"/>
          <p:cNvSpPr txBox="1">
            <a:spLocks noGrp="1"/>
          </p:cNvSpPr>
          <p:nvPr>
            <p:ph idx="1"/>
          </p:nvPr>
        </p:nvSpPr>
        <p:spPr>
          <a:xfrm>
            <a:off x="650081" y="1464469"/>
            <a:ext cx="4377619" cy="3207599"/>
          </a:xfrm>
          <a:prstGeom prst="rect">
            <a:avLst/>
          </a:prstGeom>
          <a:noFill/>
          <a:ln>
            <a:noFill/>
          </a:ln>
        </p:spPr>
        <p:txBody>
          <a:bodyPr lIns="15775" tIns="15775" rIns="15775" bIns="15775" anchor="ctr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bin"/>
            </a:pPr>
            <a:r>
              <a:rPr lang="en" sz="2000" u="none" strike="noStrike" cap="none" dirty="0">
                <a:solidFill>
                  <a:srgbClr val="FFFFFF"/>
                </a:solidFill>
                <a:sym typeface="Cabin"/>
              </a:rPr>
              <a:t>The </a:t>
            </a:r>
            <a:r>
              <a:rPr lang="en" sz="2000" u="none" strike="noStrike" cap="none" dirty="0" err="1">
                <a:solidFill>
                  <a:srgbClr val="DE6A10"/>
                </a:solidFill>
                <a:sym typeface="Cabin"/>
              </a:rPr>
              <a:t>dir</a:t>
            </a:r>
            <a:r>
              <a:rPr lang="en" sz="2000" u="none" strike="noStrike" cap="none" dirty="0">
                <a:solidFill>
                  <a:srgbClr val="DE6A10"/>
                </a:solidFill>
                <a:sym typeface="Cabin"/>
              </a:rPr>
              <a:t>()</a:t>
            </a:r>
            <a:r>
              <a:rPr lang="en" sz="2000" u="none" strike="noStrike" cap="none" dirty="0">
                <a:solidFill>
                  <a:srgbClr val="FFFFFF"/>
                </a:solidFill>
                <a:sym typeface="Cabin"/>
              </a:rPr>
              <a:t> command lists capabilities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FDFF"/>
              </a:buClr>
              <a:buSzPct val="100000"/>
              <a:buFont typeface="Cabin"/>
            </a:pPr>
            <a:r>
              <a:rPr lang="en" sz="2000" u="none" strike="noStrike" cap="none" dirty="0">
                <a:solidFill>
                  <a:srgbClr val="00FDFF"/>
                </a:solidFill>
                <a:sym typeface="Cabin"/>
              </a:rPr>
              <a:t>Ignore the ones with underscores - these are used by Python itself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F900"/>
              </a:buClr>
              <a:buSzPct val="100000"/>
              <a:buFont typeface="Cabin"/>
            </a:pPr>
            <a:r>
              <a:rPr lang="en" sz="2000" u="none" strike="noStrike" cap="none" dirty="0">
                <a:solidFill>
                  <a:srgbClr val="00F900"/>
                </a:solidFill>
                <a:sym typeface="Cabin"/>
              </a:rPr>
              <a:t>The rest are real operations that the object can perform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000" u="none" strike="noStrike" cap="none" dirty="0">
                <a:solidFill>
                  <a:srgbClr val="FFFFFF"/>
                </a:solidFill>
                <a:sym typeface="Cabin"/>
              </a:rPr>
              <a:t>It is like type() - it tells us something *about* a variable</a:t>
            </a:r>
          </a:p>
        </p:txBody>
      </p:sp>
      <p:sp>
        <p:nvSpPr>
          <p:cNvPr id="401" name="Shape 401"/>
          <p:cNvSpPr/>
          <p:nvPr/>
        </p:nvSpPr>
        <p:spPr>
          <a:xfrm>
            <a:off x="5221664" y="1490114"/>
            <a:ext cx="3810000" cy="318195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&gt;&gt;&gt; 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y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list()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&gt;&gt;&gt;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type(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y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&lt;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'list'&gt;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&gt;&gt;&gt; </a:t>
            </a:r>
            <a:r>
              <a:rPr lang="en" sz="1600" i="0" u="none" strike="noStrike" cap="none" dirty="0" err="1">
                <a:solidFill>
                  <a:srgbClr val="DE6A10"/>
                </a:solidFill>
                <a:latin typeface="Courier"/>
                <a:ea typeface="Courier New"/>
                <a:cs typeface="Courier"/>
                <a:sym typeface="Courier New"/>
              </a:rPr>
              <a:t>dir</a:t>
            </a:r>
            <a:r>
              <a:rPr lang="en" sz="1600" i="0" u="none" strike="noStrike" cap="none" dirty="0">
                <a:solidFill>
                  <a:srgbClr val="DE6A1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-US" sz="1600" i="0" u="none" strike="noStrike" cap="none">
                <a:solidFill>
                  <a:srgbClr val="DE6A10"/>
                </a:solidFill>
                <a:latin typeface="Courier"/>
                <a:ea typeface="Courier New"/>
                <a:cs typeface="Courier"/>
                <a:sym typeface="Courier New"/>
              </a:rPr>
              <a:t>y</a:t>
            </a:r>
            <a:r>
              <a:rPr lang="en" sz="1600" i="0" u="none" strike="noStrike" cap="none">
                <a:solidFill>
                  <a:srgbClr val="DE6A1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DE6A1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>
              <a:buClr>
                <a:srgbClr val="FFFFFF"/>
              </a:buClr>
            </a:pPr>
            <a:r>
              <a:rPr lang="en" sz="160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[</a:t>
            </a:r>
            <a:r>
              <a:rPr lang="en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'__add__', '__class__', '__contains__', '__</a:t>
            </a:r>
            <a:r>
              <a:rPr lang="en" sz="1600" dirty="0" err="1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delattr</a:t>
            </a:r>
            <a:r>
              <a:rPr lang="en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dirty="0" err="1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delitem</a:t>
            </a:r>
            <a:r>
              <a:rPr lang="en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dirty="0" err="1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delslice</a:t>
            </a:r>
            <a:r>
              <a:rPr lang="en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__', '__doc__', </a:t>
            </a:r>
            <a:r>
              <a:rPr lang="is-IS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… </a:t>
            </a:r>
            <a:r>
              <a:rPr lang="en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'__</a:t>
            </a:r>
            <a:r>
              <a:rPr lang="en" sz="1600" dirty="0" err="1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setitem</a:t>
            </a:r>
            <a:r>
              <a:rPr lang="en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dirty="0" err="1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setslice</a:t>
            </a:r>
            <a:r>
              <a:rPr lang="en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dirty="0" err="1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str</a:t>
            </a:r>
            <a:r>
              <a:rPr lang="en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__', </a:t>
            </a:r>
            <a:r>
              <a:rPr lang="en" sz="160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'append', </a:t>
            </a:r>
            <a:r>
              <a:rPr lang="en-US" sz="160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'clear', 'copy', </a:t>
            </a:r>
            <a:r>
              <a:rPr lang="en" sz="160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'count', 'extend', 'index', 'insert', 'pop', 'remove', 'reverse', 'sort'</a:t>
            </a:r>
            <a:r>
              <a:rPr lang="en" sz="160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&gt;&gt;&gt;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/>
          <p:nvPr/>
        </p:nvSpPr>
        <p:spPr>
          <a:xfrm>
            <a:off x="261491" y="489932"/>
            <a:ext cx="4585199" cy="35660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8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8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8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8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8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"So far",</a:t>
            </a:r>
            <a:r>
              <a:rPr lang="en" sz="18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8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8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an = </a:t>
            </a:r>
            <a:r>
              <a:rPr lang="en" sz="18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8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8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8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8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"Type", type(an)</a:t>
            </a:r>
            <a:r>
              <a:rPr lang="en-US" sz="18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800" i="0" u="none" strike="noStrike" cap="none" dirty="0">
              <a:solidFill>
                <a:srgbClr val="00F9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18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8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8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"Dir ", </a:t>
            </a:r>
            <a:r>
              <a:rPr lang="en" sz="18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dir</a:t>
            </a:r>
            <a:r>
              <a:rPr lang="en" sz="18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(an)</a:t>
            </a:r>
            <a:r>
              <a:rPr lang="en-US" sz="18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800" i="0" u="none" strike="noStrike" cap="none" dirty="0">
              <a:solidFill>
                <a:srgbClr val="FF40FF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413" name="Shape 413"/>
          <p:cNvSpPr/>
          <p:nvPr/>
        </p:nvSpPr>
        <p:spPr>
          <a:xfrm>
            <a:off x="4291076" y="2721517"/>
            <a:ext cx="4622028" cy="15087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$ 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python party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3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.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py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lvl="0">
              <a:buClr>
                <a:srgbClr val="00F900"/>
              </a:buClr>
              <a:buSzPct val="25000"/>
            </a:pPr>
            <a:r>
              <a:rPr lang="en" sz="160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Type &lt;class '__main__.</a:t>
            </a:r>
            <a:r>
              <a:rPr lang="en" sz="1600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'&gt;</a:t>
            </a:r>
            <a:endParaRPr lang="en-US" sz="1600" dirty="0">
              <a:solidFill>
                <a:srgbClr val="00F9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lvl="0">
              <a:buClr>
                <a:srgbClr val="00F900"/>
              </a:buClr>
              <a:buSzPct val="25000"/>
            </a:pPr>
            <a:r>
              <a:rPr lang="en-US" sz="1600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Dir  ['__class__', </a:t>
            </a:r>
            <a:r>
              <a:rPr lang="en-US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...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 'party', 'x']</a:t>
            </a:r>
          </a:p>
        </p:txBody>
      </p:sp>
      <p:sp>
        <p:nvSpPr>
          <p:cNvPr id="414" name="Shape 414"/>
          <p:cNvSpPr/>
          <p:nvPr/>
        </p:nvSpPr>
        <p:spPr>
          <a:xfrm>
            <a:off x="5023315" y="903515"/>
            <a:ext cx="2950029" cy="920931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2200" u="none" strike="noStrike" cap="none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We can use </a:t>
            </a:r>
            <a:r>
              <a:rPr lang="en" sz="22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dir</a:t>
            </a:r>
            <a:r>
              <a:rPr lang="en" sz="22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 to find the “capabilities” of our newly created class.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5775" tIns="15775" rIns="15775" bIns="15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25000"/>
              <a:buFont typeface="Cabin"/>
              <a:buNone/>
            </a:pPr>
            <a:r>
              <a:rPr lang="en" sz="4600" u="none" strike="noStrike" cap="none">
                <a:solidFill>
                  <a:srgbClr val="FFD966"/>
                </a:solidFill>
                <a:sym typeface="Cabin"/>
              </a:rPr>
              <a:t>Try dir() with a String</a:t>
            </a:r>
          </a:p>
        </p:txBody>
      </p:sp>
      <p:sp>
        <p:nvSpPr>
          <p:cNvPr id="407" name="Shape 407"/>
          <p:cNvSpPr/>
          <p:nvPr/>
        </p:nvSpPr>
        <p:spPr>
          <a:xfrm>
            <a:off x="472287" y="1400219"/>
            <a:ext cx="7913429" cy="345986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&gt;&gt;&gt;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x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'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Hello there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'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&gt;&gt;&gt;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dir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-US" sz="1600" i="0" u="none" strike="noStrike" cap="none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x</a:t>
            </a:r>
            <a:r>
              <a:rPr lang="en" sz="1600" i="0" u="none" strike="noStrike" cap="none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['__add__', '__class__', '__contains__',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delattr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'__doc__',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eq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ge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getattribute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getitem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getnewargs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getslice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gt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'__hash__',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'__le__',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len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lt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repr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rmod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rmul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setattr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str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'capitalize', 'center', 'count', 'decode', 'encode',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endswith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expandtabs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'find', 'index',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isalnum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isalpha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isdigit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islower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isspace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istitle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isupper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'join',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ljust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'lower',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lstrip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'partition', 'replace',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rfind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rindex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rjust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rpartition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rsplit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rstrip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'split',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splitlines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startswith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'strip',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swapcase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'title', 'translate', 'upper',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zfill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']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en" sz="47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Object Life</a:t>
            </a:r>
            <a:r>
              <a:rPr lang="en" sz="470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" sz="47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ycle</a:t>
            </a:r>
          </a:p>
        </p:txBody>
      </p:sp>
      <p:sp>
        <p:nvSpPr>
          <p:cNvPr id="420" name="Shape 42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0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http://en.wikipedia.org/wiki/Constructor_(computer_science)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en" sz="4700" u="none" strike="noStrike" cap="none" dirty="0">
                <a:solidFill>
                  <a:srgbClr val="FFD966"/>
                </a:solidFill>
                <a:sym typeface="Cabin"/>
              </a:rPr>
              <a:t>Object Life</a:t>
            </a:r>
            <a:r>
              <a:rPr lang="en" sz="4800" dirty="0">
                <a:solidFill>
                  <a:srgbClr val="FFD966"/>
                </a:solidFill>
              </a:rPr>
              <a:t>c</a:t>
            </a:r>
            <a:r>
              <a:rPr lang="en" sz="4700" u="none" strike="noStrike" cap="none" dirty="0">
                <a:solidFill>
                  <a:srgbClr val="FFD966"/>
                </a:solidFill>
                <a:sym typeface="Cabin"/>
              </a:rPr>
              <a:t>ycle</a:t>
            </a:r>
          </a:p>
        </p:txBody>
      </p:sp>
      <p:sp>
        <p:nvSpPr>
          <p:cNvPr id="426" name="Shape 42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rmAutofit fontScale="92500" lnSpcReduction="10000"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400" u="none" strike="noStrike" cap="none" dirty="0">
                <a:solidFill>
                  <a:srgbClr val="FFFFFF"/>
                </a:solidFill>
                <a:sym typeface="Cabin"/>
              </a:rPr>
              <a:t>Objects are created, used</a:t>
            </a:r>
            <a:r>
              <a:rPr lang="en-US" sz="2400" u="none" strike="noStrike" cap="none" dirty="0">
                <a:solidFill>
                  <a:srgbClr val="FFFFFF"/>
                </a:solidFill>
                <a:sym typeface="Cabin"/>
              </a:rPr>
              <a:t>,</a:t>
            </a:r>
            <a:r>
              <a:rPr lang="en" sz="2400" u="none" strike="noStrike" cap="none" dirty="0">
                <a:solidFill>
                  <a:srgbClr val="FFFFFF"/>
                </a:solidFill>
                <a:sym typeface="Cabin"/>
              </a:rPr>
              <a:t> and discarded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400" u="none" strike="noStrike" cap="none" dirty="0">
                <a:solidFill>
                  <a:srgbClr val="FFFFFF"/>
                </a:solidFill>
                <a:sym typeface="Cabin"/>
              </a:rPr>
              <a:t>We have special blocks of code (methods) that get called</a:t>
            </a:r>
          </a:p>
          <a:p>
            <a:pPr marL="533400" marR="0" lvl="1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en-US" sz="24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</a:t>
            </a:r>
            <a:r>
              <a:rPr lang="en" sz="24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At the moment of creation (constructor)</a:t>
            </a:r>
          </a:p>
          <a:p>
            <a:pPr marL="533400" marR="0" lvl="1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en-US" sz="24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</a:t>
            </a:r>
            <a:r>
              <a:rPr lang="en" sz="24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At the moment of destruction (destructor)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400" u="none" strike="noStrike" cap="none" dirty="0">
                <a:solidFill>
                  <a:srgbClr val="FFFFFF"/>
                </a:solidFill>
                <a:sym typeface="Cabin"/>
              </a:rPr>
              <a:t>Constructors are used a lot 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400" u="none" strike="noStrike" cap="none" dirty="0">
                <a:solidFill>
                  <a:srgbClr val="FFFFFF"/>
                </a:solidFill>
                <a:sym typeface="Cabin"/>
              </a:rPr>
              <a:t>Destructors are seldom used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en" sz="4700" u="none" strike="noStrike" cap="none">
                <a:solidFill>
                  <a:srgbClr val="FFD966"/>
                </a:solidFill>
                <a:sym typeface="Cabin"/>
              </a:rPr>
              <a:t>Constructor</a:t>
            </a:r>
          </a:p>
        </p:txBody>
      </p:sp>
      <p:sp>
        <p:nvSpPr>
          <p:cNvPr id="432" name="Shape 432"/>
          <p:cNvSpPr txBox="1">
            <a:spLocks noGrp="1"/>
          </p:cNvSpPr>
          <p:nvPr>
            <p:ph idx="1"/>
          </p:nvPr>
        </p:nvSpPr>
        <p:spPr>
          <a:xfrm>
            <a:off x="650081" y="1648019"/>
            <a:ext cx="7836750" cy="302404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pPr marL="317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73913"/>
              <a:buNone/>
            </a:pP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The primary purpose of the constructor is to set up some instance variables to have the proper initial values when the object is created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64" y="497376"/>
            <a:ext cx="5871106" cy="41473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97029" y="4759748"/>
            <a:ext cx="43011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https://</a:t>
            </a:r>
            <a:r>
              <a:rPr lang="en-US" dirty="0" err="1">
                <a:solidFill>
                  <a:srgbClr val="FFFF00"/>
                </a:solidFill>
              </a:rPr>
              <a:t>docs.python.org</a:t>
            </a:r>
            <a:r>
              <a:rPr lang="en-US" dirty="0">
                <a:solidFill>
                  <a:srgbClr val="FFFF00"/>
                </a:solidFill>
              </a:rPr>
              <a:t>/3/tutorial/</a:t>
            </a:r>
            <a:r>
              <a:rPr lang="en-US" dirty="0" err="1">
                <a:solidFill>
                  <a:srgbClr val="FFFF00"/>
                </a:solidFill>
              </a:rPr>
              <a:t>datastructures.html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/>
          <p:nvPr/>
        </p:nvSpPr>
        <p:spPr>
          <a:xfrm>
            <a:off x="713014" y="452582"/>
            <a:ext cx="4071422" cy="4355016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r>
              <a:rPr lang="en-US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class </a:t>
            </a:r>
            <a:r>
              <a:rPr lang="en-US" dirty="0" err="1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PartyAnimal</a:t>
            </a:r>
            <a:r>
              <a:rPr lang="en-US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de-DE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   x = 0</a:t>
            </a:r>
          </a:p>
          <a:p>
            <a:endParaRPr lang="de-DE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dirty="0" err="1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 __</a:t>
            </a:r>
            <a:r>
              <a:rPr lang="en-US" dirty="0" err="1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init</a:t>
            </a:r>
            <a:r>
              <a:rPr lang="en-US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__(self):</a:t>
            </a:r>
          </a:p>
          <a:p>
            <a:r>
              <a:rPr lang="en-US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     print('I am constructed')</a:t>
            </a:r>
          </a:p>
          <a:p>
            <a:endParaRPr lang="en-U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dirty="0" err="1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 party(self) :</a:t>
            </a:r>
          </a:p>
          <a:p>
            <a:r>
              <a:rPr lang="it-IT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it-IT" dirty="0" err="1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self.x</a:t>
            </a:r>
            <a:r>
              <a:rPr lang="it-IT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it-IT" dirty="0" err="1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self.x</a:t>
            </a:r>
            <a:r>
              <a:rPr lang="it-IT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 + 1</a:t>
            </a:r>
          </a:p>
          <a:p>
            <a:r>
              <a:rPr lang="it-IT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it-IT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print</a:t>
            </a:r>
            <a:r>
              <a:rPr lang="it-IT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('So far',</a:t>
            </a:r>
            <a:r>
              <a:rPr lang="it-IT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self.x</a:t>
            </a:r>
            <a:r>
              <a:rPr lang="it-IT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it-IT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dirty="0" err="1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 __del__(self):</a:t>
            </a:r>
          </a:p>
          <a:p>
            <a:r>
              <a:rPr lang="en-US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     print('I am destructed', </a:t>
            </a:r>
            <a:r>
              <a:rPr lang="en-US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self.x</a:t>
            </a:r>
            <a:r>
              <a:rPr lang="en-US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en-U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an = </a:t>
            </a:r>
            <a:r>
              <a:rPr lang="en-US" dirty="0" err="1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PartyAnimal</a:t>
            </a:r>
            <a:r>
              <a:rPr lang="en-US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dirty="0" err="1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an.party</a:t>
            </a:r>
            <a:r>
              <a:rPr lang="en-US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dirty="0" err="1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an.party</a:t>
            </a:r>
            <a:r>
              <a:rPr lang="en-US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is-IS" dirty="0">
                <a:solidFill>
                  <a:srgbClr val="FF9300"/>
                </a:solidFill>
                <a:latin typeface="Courier" charset="0"/>
                <a:ea typeface="Courier" charset="0"/>
                <a:cs typeface="Courier" charset="0"/>
              </a:rPr>
              <a:t>an = 42</a:t>
            </a:r>
          </a:p>
          <a:p>
            <a:r>
              <a:rPr lang="en-US" dirty="0">
                <a:solidFill>
                  <a:srgbClr val="FF9300"/>
                </a:solidFill>
                <a:latin typeface="Courier" charset="0"/>
                <a:ea typeface="Courier" charset="0"/>
                <a:cs typeface="Courier" charset="0"/>
              </a:rPr>
              <a:t>print('an </a:t>
            </a:r>
            <a:r>
              <a:rPr lang="en-US" dirty="0" err="1">
                <a:solidFill>
                  <a:srgbClr val="FF9300"/>
                </a:solidFill>
                <a:latin typeface="Courier" charset="0"/>
                <a:ea typeface="Courier" charset="0"/>
                <a:cs typeface="Courier" charset="0"/>
              </a:rPr>
              <a:t>contains',an</a:t>
            </a:r>
            <a:r>
              <a:rPr lang="en-US" dirty="0">
                <a:solidFill>
                  <a:srgbClr val="FF93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endParaRPr lang="en" u="none" strike="noStrike" cap="none" dirty="0">
              <a:solidFill>
                <a:srgbClr val="FF9300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438" name="Shape 438"/>
          <p:cNvSpPr/>
          <p:nvPr/>
        </p:nvSpPr>
        <p:spPr>
          <a:xfrm>
            <a:off x="5497780" y="797344"/>
            <a:ext cx="2541261" cy="223374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u="none" strike="noStrike" cap="none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ourier New"/>
              </a:rPr>
              <a:t>$ python party</a:t>
            </a:r>
            <a:r>
              <a:rPr lang="en-US" sz="1600" u="none" strike="noStrike" cap="none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ourier New"/>
              </a:rPr>
              <a:t>4</a:t>
            </a:r>
            <a:r>
              <a:rPr lang="en" sz="1600" u="none" strike="noStrike" cap="none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ourier New"/>
              </a:rPr>
              <a:t>.</a:t>
            </a:r>
            <a:r>
              <a:rPr lang="en" sz="1600" u="none" strike="noStrike" cap="none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ourier New"/>
              </a:rPr>
              <a:t>py</a:t>
            </a:r>
            <a:r>
              <a:rPr lang="en" sz="1600" u="none" strike="noStrike" cap="none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ourier New"/>
              </a:rPr>
              <a:t> </a:t>
            </a:r>
          </a:p>
          <a:p>
            <a:r>
              <a:rPr lang="en-US" sz="16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I am constructed</a:t>
            </a:r>
          </a:p>
          <a:p>
            <a:r>
              <a:rPr lang="en-US" sz="16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So far 1</a:t>
            </a:r>
          </a:p>
          <a:p>
            <a:r>
              <a:rPr lang="en-US" sz="16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So far 2</a:t>
            </a:r>
          </a:p>
          <a:p>
            <a:r>
              <a:rPr lang="en-US" sz="16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I am destructed 2</a:t>
            </a:r>
          </a:p>
          <a:p>
            <a:r>
              <a:rPr lang="en-US" sz="1600" dirty="0">
                <a:solidFill>
                  <a:srgbClr val="FF9300"/>
                </a:solidFill>
                <a:latin typeface="Courier" charset="0"/>
                <a:ea typeface="Courier" charset="0"/>
                <a:cs typeface="Courier" charset="0"/>
              </a:rPr>
              <a:t>an contains 42</a:t>
            </a:r>
            <a:endParaRPr lang="en" sz="1600" u="none" strike="noStrike" cap="none" dirty="0">
              <a:solidFill>
                <a:srgbClr val="FF9300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439" name="Shape 439"/>
          <p:cNvSpPr/>
          <p:nvPr/>
        </p:nvSpPr>
        <p:spPr>
          <a:xfrm>
            <a:off x="5235762" y="3169375"/>
            <a:ext cx="3580261" cy="1411861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8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The constructor and destructor are optional. The constructor is typically used to set up variables. The destructor is seldom used.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7406324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en" sz="4700" u="none" strike="noStrike" cap="none">
                <a:solidFill>
                  <a:srgbClr val="FFD966"/>
                </a:solidFill>
                <a:sym typeface="Cabin"/>
              </a:rPr>
              <a:t>Constructor</a:t>
            </a:r>
          </a:p>
        </p:txBody>
      </p:sp>
      <p:sp>
        <p:nvSpPr>
          <p:cNvPr id="445" name="Shape 445"/>
          <p:cNvSpPr txBox="1">
            <a:spLocks noGrp="1"/>
          </p:cNvSpPr>
          <p:nvPr>
            <p:ph idx="1"/>
          </p:nvPr>
        </p:nvSpPr>
        <p:spPr>
          <a:xfrm>
            <a:off x="650081" y="1665288"/>
            <a:ext cx="7836750" cy="300678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pPr marL="317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73913"/>
              <a:buNone/>
            </a:pP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In </a:t>
            </a:r>
            <a:r>
              <a:rPr lang="en" sz="2300" u="none" strike="noStrike" cap="none" dirty="0">
                <a:solidFill>
                  <a:srgbClr val="00FDFF"/>
                </a:solidFill>
                <a:sym typeface="Cabin"/>
              </a:rPr>
              <a:t>object</a:t>
            </a:r>
            <a:r>
              <a:rPr lang="en" dirty="0">
                <a:solidFill>
                  <a:srgbClr val="00FDFF"/>
                </a:solidFill>
              </a:rPr>
              <a:t> </a:t>
            </a:r>
            <a:r>
              <a:rPr lang="en" sz="2300" u="none" strike="noStrike" cap="none" dirty="0">
                <a:solidFill>
                  <a:srgbClr val="00FDFF"/>
                </a:solidFill>
                <a:sym typeface="Cabin"/>
              </a:rPr>
              <a:t>oriented programming</a:t>
            </a: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, a </a:t>
            </a:r>
            <a:r>
              <a:rPr lang="en" sz="2300" u="none" strike="noStrike" cap="none" dirty="0">
                <a:solidFill>
                  <a:srgbClr val="FFFF00"/>
                </a:solidFill>
                <a:sym typeface="Cabin"/>
              </a:rPr>
              <a:t>constructor</a:t>
            </a: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 in a class is a special block of statements called when an </a:t>
            </a:r>
            <a:r>
              <a:rPr lang="en" sz="2300" u="none" strike="noStrike" cap="none" dirty="0">
                <a:solidFill>
                  <a:srgbClr val="00FDFF"/>
                </a:solidFill>
                <a:sym typeface="Cabin"/>
              </a:rPr>
              <a:t>object is created</a:t>
            </a:r>
          </a:p>
        </p:txBody>
      </p:sp>
      <p:sp>
        <p:nvSpPr>
          <p:cNvPr id="447" name="Shape 447"/>
          <p:cNvSpPr/>
          <p:nvPr/>
        </p:nvSpPr>
        <p:spPr>
          <a:xfrm>
            <a:off x="1080506" y="4109363"/>
            <a:ext cx="6975899" cy="3086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" sz="20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en.wikipedia.org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/wiki/Constructor_(</a:t>
            </a:r>
            <a:r>
              <a:rPr lang="en" sz="20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computer_science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9793"/>
            <a:ext cx="1498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4700" u="none" strike="noStrike" cap="none">
                <a:solidFill>
                  <a:srgbClr val="FFFFFF"/>
                </a:solidFill>
                <a:sym typeface="Cabin"/>
              </a:rPr>
              <a:t>Many </a:t>
            </a:r>
            <a:r>
              <a:rPr lang="en" sz="4700" u="none" strike="noStrike" cap="none">
                <a:solidFill>
                  <a:srgbClr val="FF9300"/>
                </a:solidFill>
                <a:sym typeface="Cabin"/>
              </a:rPr>
              <a:t>Instances</a:t>
            </a:r>
          </a:p>
        </p:txBody>
      </p:sp>
      <p:sp>
        <p:nvSpPr>
          <p:cNvPr id="453" name="Shape 45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bin"/>
            </a:pPr>
            <a:r>
              <a:rPr lang="en" sz="2300" u="none" strike="noStrike" cap="none">
                <a:solidFill>
                  <a:srgbClr val="FFFFFF"/>
                </a:solidFill>
                <a:sym typeface="Cabin"/>
              </a:rPr>
              <a:t>We can create </a:t>
            </a:r>
            <a:r>
              <a:rPr lang="en" sz="2300" u="none" strike="noStrike" cap="none">
                <a:solidFill>
                  <a:srgbClr val="FF9300"/>
                </a:solidFill>
                <a:sym typeface="Cabin"/>
              </a:rPr>
              <a:t>lots of objects</a:t>
            </a:r>
            <a:r>
              <a:rPr lang="en" sz="2300" u="none" strike="noStrike" cap="none">
                <a:solidFill>
                  <a:srgbClr val="FFFFFF"/>
                </a:solidFill>
                <a:sym typeface="Cabin"/>
              </a:rPr>
              <a:t> - the class is the template for the object</a:t>
            </a:r>
          </a:p>
          <a:p>
            <a:pPr marL="457200" marR="0" lvl="0" indent="-3746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bin"/>
            </a:pPr>
            <a:r>
              <a:rPr lang="en" sz="2300" u="none" strike="noStrike" cap="none">
                <a:solidFill>
                  <a:srgbClr val="FFFFFF"/>
                </a:solidFill>
                <a:sym typeface="Cabin"/>
              </a:rPr>
              <a:t>We can store each </a:t>
            </a:r>
            <a:r>
              <a:rPr lang="en" sz="2300" u="none" strike="noStrike" cap="none">
                <a:solidFill>
                  <a:srgbClr val="FF9300"/>
                </a:solidFill>
                <a:sym typeface="Cabin"/>
              </a:rPr>
              <a:t>distinct object</a:t>
            </a:r>
            <a:r>
              <a:rPr lang="en" sz="2300" u="none" strike="noStrike" cap="none">
                <a:solidFill>
                  <a:srgbClr val="FFFFFF"/>
                </a:solidFill>
                <a:sym typeface="Cabin"/>
              </a:rPr>
              <a:t> in its own variable</a:t>
            </a:r>
          </a:p>
          <a:p>
            <a:pPr marL="457200" marR="0" lvl="0" indent="-3746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bin"/>
            </a:pPr>
            <a:r>
              <a:rPr lang="en" sz="2300" u="none" strike="noStrike" cap="none">
                <a:solidFill>
                  <a:srgbClr val="FFFFFF"/>
                </a:solidFill>
                <a:sym typeface="Cabin"/>
              </a:rPr>
              <a:t>We call this having multiple </a:t>
            </a:r>
            <a:r>
              <a:rPr lang="en" sz="2300" u="none" strike="noStrike" cap="none">
                <a:solidFill>
                  <a:srgbClr val="FF9300"/>
                </a:solidFill>
                <a:sym typeface="Cabin"/>
              </a:rPr>
              <a:t>instances</a:t>
            </a:r>
            <a:r>
              <a:rPr lang="en" sz="2300" u="none" strike="noStrike" cap="none">
                <a:solidFill>
                  <a:srgbClr val="FFFFFF"/>
                </a:solidFill>
                <a:sym typeface="Cabin"/>
              </a:rPr>
              <a:t> of the same class</a:t>
            </a:r>
          </a:p>
          <a:p>
            <a:pPr marL="457200" marR="0" lvl="0" indent="-3746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bin"/>
            </a:pPr>
            <a:r>
              <a:rPr lang="en" sz="2300" u="none" strike="noStrike" cap="none">
                <a:solidFill>
                  <a:srgbClr val="FFFFFF"/>
                </a:solidFill>
                <a:sym typeface="Cabin"/>
              </a:rPr>
              <a:t>Each </a:t>
            </a:r>
            <a:r>
              <a:rPr lang="en" sz="2300" u="none" strike="noStrike" cap="none">
                <a:solidFill>
                  <a:srgbClr val="FF9300"/>
                </a:solidFill>
                <a:sym typeface="Cabin"/>
              </a:rPr>
              <a:t>instance</a:t>
            </a:r>
            <a:r>
              <a:rPr lang="en" sz="2300" u="none" strike="noStrike" cap="none">
                <a:solidFill>
                  <a:srgbClr val="FFFFFF"/>
                </a:solidFill>
                <a:sym typeface="Cabin"/>
              </a:rPr>
              <a:t> has its own copy of the </a:t>
            </a:r>
            <a:r>
              <a:rPr lang="en" sz="2300" u="none" strike="noStrike" cap="none">
                <a:solidFill>
                  <a:srgbClr val="FFFB00"/>
                </a:solidFill>
                <a:sym typeface="Cabin"/>
              </a:rPr>
              <a:t>instance variables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/>
          <p:nvPr/>
        </p:nvSpPr>
        <p:spPr>
          <a:xfrm>
            <a:off x="5709257" y="171450"/>
            <a:ext cx="3292929" cy="223374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Constructors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can have additional </a:t>
            </a: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parameters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  These can be used to set up </a:t>
            </a:r>
            <a:r>
              <a:rPr lang="en" sz="20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instance variables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for the particular instance of the class (i.e., for the particular object).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72489" y="4331855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party5.py</a:t>
            </a:r>
          </a:p>
        </p:txBody>
      </p:sp>
      <p:sp>
        <p:nvSpPr>
          <p:cNvPr id="5" name="Shape 464"/>
          <p:cNvSpPr/>
          <p:nvPr/>
        </p:nvSpPr>
        <p:spPr>
          <a:xfrm>
            <a:off x="553999" y="171450"/>
            <a:ext cx="5635199" cy="46194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 __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__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(self,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,"constructed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"Sally"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"Jim"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-US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1600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>
              <a:buClr>
                <a:srgbClr val="FFFFFF"/>
              </a:buClr>
              <a:buSzPct val="25000"/>
            </a:pPr>
            <a:r>
              <a:rPr lang="en" sz="1600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/>
        </p:nvSpPr>
        <p:spPr>
          <a:xfrm>
            <a:off x="553999" y="171450"/>
            <a:ext cx="5635199" cy="46194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 __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__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(self,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,"constructed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"Sally"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"Jim"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-US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>
              <a:buClr>
                <a:srgbClr val="FFFFFF"/>
              </a:buClr>
              <a:buSzPct val="25000"/>
            </a:pPr>
            <a:r>
              <a:rPr lang="en" sz="1600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526417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/>
        </p:nvSpPr>
        <p:spPr>
          <a:xfrm>
            <a:off x="553999" y="171450"/>
            <a:ext cx="5635199" cy="46194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 __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__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(self,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,"constructed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"Sally"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"Jim"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-US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>
              <a:buClr>
                <a:srgbClr val="FFFFFF"/>
              </a:buClr>
              <a:buSzPct val="25000"/>
            </a:pPr>
            <a:r>
              <a:rPr lang="en" sz="1600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</p:txBody>
      </p:sp>
      <p:grpSp>
        <p:nvGrpSpPr>
          <p:cNvPr id="467" name="Shape 467"/>
          <p:cNvGrpSpPr/>
          <p:nvPr/>
        </p:nvGrpSpPr>
        <p:grpSpPr>
          <a:xfrm>
            <a:off x="6324599" y="979209"/>
            <a:ext cx="2668930" cy="1543050"/>
            <a:chOff x="0" y="0"/>
            <a:chExt cx="4762499" cy="4000500"/>
          </a:xfrm>
        </p:grpSpPr>
        <p:sp>
          <p:nvSpPr>
            <p:cNvPr id="468" name="Shape 468"/>
            <p:cNvSpPr/>
            <p:nvPr/>
          </p:nvSpPr>
          <p:spPr>
            <a:xfrm>
              <a:off x="0" y="0"/>
              <a:ext cx="4762499" cy="4000500"/>
            </a:xfrm>
            <a:prstGeom prst="rect">
              <a:avLst/>
            </a:prstGeom>
            <a:noFill/>
            <a:ln w="50800" cap="flat" cmpd="sng">
              <a:solidFill>
                <a:srgbClr val="00F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21050" tIns="21050" rIns="21050" bIns="210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bin"/>
                <a:buNone/>
              </a:pPr>
              <a:r>
                <a:rPr lang="en" sz="270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700" u="none" strike="noStrike" cap="none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s</a:t>
              </a:r>
            </a:p>
          </p:txBody>
        </p:sp>
        <p:sp>
          <p:nvSpPr>
            <p:cNvPr id="469" name="Shape 469"/>
            <p:cNvSpPr/>
            <p:nvPr/>
          </p:nvSpPr>
          <p:spPr>
            <a:xfrm>
              <a:off x="1422400" y="520700"/>
              <a:ext cx="2590800" cy="1270000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</p:spPr>
          <p:txBody>
            <a:bodyPr lIns="21050" tIns="21050" rIns="21050" bIns="2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bin"/>
                <a:buNone/>
              </a:pPr>
              <a:r>
                <a:rPr lang="en-US" sz="29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9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x</a:t>
              </a:r>
              <a:r>
                <a:rPr lang="en-US" sz="29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: 0</a:t>
              </a:r>
              <a:endParaRPr lang="en" sz="29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  <p:sp>
          <p:nvSpPr>
            <p:cNvPr id="470" name="Shape 470"/>
            <p:cNvSpPr/>
            <p:nvPr/>
          </p:nvSpPr>
          <p:spPr>
            <a:xfrm>
              <a:off x="546100" y="2197100"/>
              <a:ext cx="3467099" cy="1270000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</p:spPr>
          <p:txBody>
            <a:bodyPr lIns="21050" tIns="21050" rIns="21050" bIns="2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bin"/>
                <a:buNone/>
              </a:pPr>
              <a:r>
                <a:rPr lang="en-US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name: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48168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/>
        </p:nvSpPr>
        <p:spPr>
          <a:xfrm>
            <a:off x="553999" y="171450"/>
            <a:ext cx="5635199" cy="46194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 __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__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(self,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,"constructed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"Sally"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"Jim"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-US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>
              <a:buClr>
                <a:srgbClr val="FFFFFF"/>
              </a:buClr>
              <a:buSzPct val="25000"/>
            </a:pPr>
            <a:r>
              <a:rPr lang="en" sz="1600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</p:txBody>
      </p:sp>
      <p:grpSp>
        <p:nvGrpSpPr>
          <p:cNvPr id="467" name="Shape 467"/>
          <p:cNvGrpSpPr/>
          <p:nvPr/>
        </p:nvGrpSpPr>
        <p:grpSpPr>
          <a:xfrm>
            <a:off x="6324599" y="933178"/>
            <a:ext cx="2668930" cy="1543050"/>
            <a:chOff x="0" y="0"/>
            <a:chExt cx="4762499" cy="4000500"/>
          </a:xfrm>
        </p:grpSpPr>
        <p:sp>
          <p:nvSpPr>
            <p:cNvPr id="468" name="Shape 468"/>
            <p:cNvSpPr/>
            <p:nvPr/>
          </p:nvSpPr>
          <p:spPr>
            <a:xfrm>
              <a:off x="0" y="0"/>
              <a:ext cx="4762499" cy="4000500"/>
            </a:xfrm>
            <a:prstGeom prst="rect">
              <a:avLst/>
            </a:prstGeom>
            <a:noFill/>
            <a:ln w="50800" cap="flat" cmpd="sng">
              <a:solidFill>
                <a:srgbClr val="00F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21050" tIns="21050" rIns="21050" bIns="210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bin"/>
                <a:buNone/>
              </a:pPr>
              <a:r>
                <a:rPr lang="en" sz="270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700" u="none" strike="noStrike" cap="none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s</a:t>
              </a:r>
            </a:p>
          </p:txBody>
        </p:sp>
        <p:sp>
          <p:nvSpPr>
            <p:cNvPr id="469" name="Shape 469"/>
            <p:cNvSpPr/>
            <p:nvPr/>
          </p:nvSpPr>
          <p:spPr>
            <a:xfrm>
              <a:off x="1422400" y="520700"/>
              <a:ext cx="2590800" cy="1270000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</p:spPr>
          <p:txBody>
            <a:bodyPr lIns="21050" tIns="21050" rIns="21050" bIns="2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bin"/>
                <a:buNone/>
              </a:pPr>
              <a:r>
                <a:rPr lang="en-US" sz="29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9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x</a:t>
              </a:r>
              <a:r>
                <a:rPr lang="en-US" sz="29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: 0</a:t>
              </a:r>
              <a:endParaRPr lang="en" sz="29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  <p:sp>
          <p:nvSpPr>
            <p:cNvPr id="470" name="Shape 470"/>
            <p:cNvSpPr/>
            <p:nvPr/>
          </p:nvSpPr>
          <p:spPr>
            <a:xfrm>
              <a:off x="546100" y="2197100"/>
              <a:ext cx="3467099" cy="1270000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</p:spPr>
          <p:txBody>
            <a:bodyPr lIns="21050" tIns="21050" rIns="21050" bIns="2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bin"/>
                <a:buNone/>
              </a:pPr>
              <a:r>
                <a:rPr lang="en-US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name: </a:t>
              </a:r>
              <a:r>
                <a:rPr lang="en-US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Sally</a:t>
              </a:r>
              <a:r>
                <a:rPr lang="en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</a:p>
          </p:txBody>
        </p:sp>
      </p:grpSp>
      <p:grpSp>
        <p:nvGrpSpPr>
          <p:cNvPr id="472" name="Shape 472"/>
          <p:cNvGrpSpPr/>
          <p:nvPr/>
        </p:nvGrpSpPr>
        <p:grpSpPr>
          <a:xfrm>
            <a:off x="6324599" y="2899954"/>
            <a:ext cx="2668930" cy="1543050"/>
            <a:chOff x="0" y="0"/>
            <a:chExt cx="4762499" cy="4000500"/>
          </a:xfrm>
        </p:grpSpPr>
        <p:sp>
          <p:nvSpPr>
            <p:cNvPr id="473" name="Shape 473"/>
            <p:cNvSpPr/>
            <p:nvPr/>
          </p:nvSpPr>
          <p:spPr>
            <a:xfrm>
              <a:off x="0" y="0"/>
              <a:ext cx="4762499" cy="4000500"/>
            </a:xfrm>
            <a:prstGeom prst="rect">
              <a:avLst/>
            </a:prstGeom>
            <a:noFill/>
            <a:ln w="50800" cap="flat" cmpd="sng">
              <a:solidFill>
                <a:srgbClr val="00F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21050" tIns="21050" rIns="21050" bIns="210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bin"/>
                <a:buNone/>
              </a:pPr>
              <a:r>
                <a:rPr lang="en" sz="270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700" u="none" strike="noStrike" cap="none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j</a:t>
              </a:r>
            </a:p>
          </p:txBody>
        </p:sp>
        <p:sp>
          <p:nvSpPr>
            <p:cNvPr id="474" name="Shape 474"/>
            <p:cNvSpPr/>
            <p:nvPr/>
          </p:nvSpPr>
          <p:spPr>
            <a:xfrm>
              <a:off x="1422400" y="520700"/>
              <a:ext cx="2590800" cy="1270000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</p:spPr>
          <p:txBody>
            <a:bodyPr lIns="21050" tIns="21050" rIns="21050" bIns="2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bin"/>
                <a:buNone/>
              </a:pPr>
              <a:r>
                <a:rPr lang="en-US" sz="29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9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x</a:t>
              </a:r>
              <a:r>
                <a:rPr lang="en-US" sz="29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: 0</a:t>
              </a:r>
              <a:endParaRPr lang="en" sz="29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  <p:sp>
          <p:nvSpPr>
            <p:cNvPr id="475" name="Shape 475"/>
            <p:cNvSpPr/>
            <p:nvPr/>
          </p:nvSpPr>
          <p:spPr>
            <a:xfrm>
              <a:off x="266700" y="2197100"/>
              <a:ext cx="3746499" cy="1270000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</p:spPr>
          <p:txBody>
            <a:bodyPr lIns="21050" tIns="21050" rIns="21050" bIns="2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bin"/>
                <a:buNone/>
              </a:pPr>
              <a:r>
                <a:rPr lang="en-US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name:</a:t>
              </a:r>
              <a:r>
                <a:rPr lang="en-US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 Jim</a:t>
              </a:r>
              <a:endParaRPr lang="en" sz="25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</p:grpSp>
      <p:sp>
        <p:nvSpPr>
          <p:cNvPr id="483" name="Shape 483"/>
          <p:cNvSpPr/>
          <p:nvPr/>
        </p:nvSpPr>
        <p:spPr>
          <a:xfrm>
            <a:off x="3589585" y="3473952"/>
            <a:ext cx="2427514" cy="103676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We have two independent instances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/>
        </p:nvSpPr>
        <p:spPr>
          <a:xfrm>
            <a:off x="553999" y="171450"/>
            <a:ext cx="5635199" cy="46194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 __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__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(self,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,"constructed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"Sally"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"Jim"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-US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>
              <a:buClr>
                <a:srgbClr val="FFFFFF"/>
              </a:buClr>
              <a:buSzPct val="25000"/>
            </a:pPr>
            <a:r>
              <a:rPr lang="en" sz="1600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</p:txBody>
      </p:sp>
      <p:sp>
        <p:nvSpPr>
          <p:cNvPr id="2" name="Rectangle 1"/>
          <p:cNvSpPr/>
          <p:nvPr/>
        </p:nvSpPr>
        <p:spPr>
          <a:xfrm>
            <a:off x="6360428" y="855280"/>
            <a:ext cx="2225289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FFFFFF"/>
              </a:buClr>
              <a:buSzPct val="25000"/>
            </a:pPr>
            <a:r>
              <a:rPr lang="en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Sally constructed</a:t>
            </a:r>
            <a:endParaRPr lang="en-US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lvl="0">
              <a:buClr>
                <a:srgbClr val="FFFFFF"/>
              </a:buClr>
              <a:buSzPct val="25000"/>
            </a:pPr>
            <a:r>
              <a:rPr lang="en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Jim constructed</a:t>
            </a:r>
            <a:endParaRPr lang="en-US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lvl="0">
              <a:buClr>
                <a:srgbClr val="FFFFFF"/>
              </a:buClr>
              <a:buSzPct val="25000"/>
            </a:pPr>
            <a:r>
              <a:rPr lang="en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Sally party count 1</a:t>
            </a:r>
            <a:endParaRPr lang="en-US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lvl="0">
              <a:buClr>
                <a:srgbClr val="FFFFFF"/>
              </a:buClr>
              <a:buSzPct val="25000"/>
            </a:pPr>
            <a:r>
              <a:rPr lang="en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Jim party count 1</a:t>
            </a:r>
            <a:endParaRPr lang="en-US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lvl="0">
              <a:buClr>
                <a:srgbClr val="FFFFFF"/>
              </a:buClr>
              <a:buSzPct val="25000"/>
            </a:pPr>
            <a:r>
              <a:rPr lang="en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Sally party count 2</a:t>
            </a:r>
          </a:p>
        </p:txBody>
      </p:sp>
    </p:spTree>
    <p:extLst>
      <p:ext uri="{BB962C8B-B14F-4D97-AF65-F5344CB8AC3E}">
        <p14:creationId xmlns:p14="http://schemas.microsoft.com/office/powerpoint/2010/main" val="1954127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47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Inheritance</a:t>
            </a:r>
          </a:p>
        </p:txBody>
      </p:sp>
      <p:sp>
        <p:nvSpPr>
          <p:cNvPr id="499" name="Shape 49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000" u="sng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" sz="2000" u="sng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www.ibiblio.org</a:t>
            </a:r>
            <a:r>
              <a:rPr lang="en" sz="2000" u="sng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/g2swap/</a:t>
            </a:r>
            <a:r>
              <a:rPr lang="en" sz="2000" u="sng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byteofpython</a:t>
            </a:r>
            <a:r>
              <a:rPr lang="en" sz="2000" u="sng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/read/</a:t>
            </a:r>
            <a:r>
              <a:rPr lang="en" sz="2000" u="sng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inheritance.html</a:t>
            </a:r>
            <a:endParaRPr lang="en" sz="2000" u="sng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ct val="25000"/>
              <a:buFont typeface="Cabin"/>
              <a:buNone/>
            </a:pPr>
            <a:r>
              <a:rPr lang="en" sz="4700" u="none" strike="noStrike" cap="none">
                <a:solidFill>
                  <a:srgbClr val="FFD966"/>
                </a:solidFill>
                <a:sym typeface="Cabin"/>
              </a:rPr>
              <a:t>Inheritance</a:t>
            </a:r>
          </a:p>
        </p:txBody>
      </p:sp>
      <p:sp>
        <p:nvSpPr>
          <p:cNvPr id="505" name="Shape 50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bin"/>
            </a:pP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When we make a new class - we can reuse an existing class and </a:t>
            </a:r>
            <a:r>
              <a:rPr lang="en" sz="2300" u="none" strike="noStrike" cap="none" dirty="0">
                <a:solidFill>
                  <a:srgbClr val="FF9300"/>
                </a:solidFill>
                <a:sym typeface="Cabin"/>
              </a:rPr>
              <a:t>inherit</a:t>
            </a: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 all the capabilities of an existing class and then add our own little bit to make our new class</a:t>
            </a:r>
          </a:p>
          <a:p>
            <a:pPr marL="457200" marR="0" lvl="0" indent="-3746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Another form of store and reuse</a:t>
            </a:r>
          </a:p>
          <a:p>
            <a:pPr marL="457200" marR="0" lvl="0" indent="-3746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Write once - reuse many times</a:t>
            </a:r>
          </a:p>
          <a:p>
            <a:pPr marL="457200" marR="0" lvl="0" indent="-3746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The new class (child) has all the capabilities of the old class (parent) - and then some more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38" y="503064"/>
            <a:ext cx="5578764" cy="4163905"/>
          </a:xfrm>
          <a:prstGeom prst="rect">
            <a:avLst/>
          </a:prstGeom>
        </p:spPr>
      </p:pic>
      <p:sp>
        <p:nvSpPr>
          <p:cNvPr id="162" name="Shape 162"/>
          <p:cNvSpPr/>
          <p:nvPr/>
        </p:nvSpPr>
        <p:spPr>
          <a:xfrm>
            <a:off x="250067" y="4747491"/>
            <a:ext cx="8893932" cy="396008"/>
          </a:xfrm>
          <a:prstGeom prst="rect">
            <a:avLst/>
          </a:prstGeom>
          <a:noFill/>
          <a:ln>
            <a:noFill/>
          </a:ln>
        </p:spPr>
        <p:txBody>
          <a:bodyPr lIns="37875" tIns="18925" rIns="37875" bIns="189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8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https://</a:t>
            </a:r>
            <a:r>
              <a:rPr lang="en" sz="18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docs.python.org</a:t>
            </a:r>
            <a:r>
              <a:rPr lang="en" sz="18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</a:t>
            </a:r>
            <a:r>
              <a:rPr lang="en-US" sz="18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3</a:t>
            </a:r>
            <a:r>
              <a:rPr lang="en" sz="18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/library/sqlite3.html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6157119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4000" u="none" strike="noStrike" cap="none">
                <a:solidFill>
                  <a:srgbClr val="FFFFFF"/>
                </a:solidFill>
                <a:sym typeface="Cabin"/>
              </a:rPr>
              <a:t>Terminology: </a:t>
            </a:r>
            <a:r>
              <a:rPr lang="en" sz="4000" u="none" strike="noStrike" cap="none">
                <a:solidFill>
                  <a:srgbClr val="FF9300"/>
                </a:solidFill>
                <a:sym typeface="Cabin"/>
              </a:rPr>
              <a:t>Inheritance</a:t>
            </a:r>
          </a:p>
        </p:txBody>
      </p:sp>
      <p:sp>
        <p:nvSpPr>
          <p:cNvPr id="511" name="Shape 511"/>
          <p:cNvSpPr/>
          <p:nvPr/>
        </p:nvSpPr>
        <p:spPr>
          <a:xfrm>
            <a:off x="909101" y="4185016"/>
            <a:ext cx="7599899" cy="352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" sz="23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en.wikipedia.org</a:t>
            </a: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/wiki/Object-</a:t>
            </a:r>
            <a:r>
              <a:rPr lang="en" sz="23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oriented_programming</a:t>
            </a:r>
            <a:endParaRPr lang="en"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12" name="Shape 512"/>
          <p:cNvSpPr/>
          <p:nvPr/>
        </p:nvSpPr>
        <p:spPr>
          <a:xfrm>
            <a:off x="423519" y="2163768"/>
            <a:ext cx="8284029" cy="97971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‘Subclasses’ are more specialized versions of a class, which </a:t>
            </a:r>
            <a:r>
              <a:rPr lang="en" sz="2300" u="none" strike="noStrike" cap="none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inherit</a:t>
            </a: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attributes and behaviors from their parent classes, and can introduce their own.  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319" y="929425"/>
            <a:ext cx="1498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/>
          <p:nvPr/>
        </p:nvSpPr>
        <p:spPr>
          <a:xfrm>
            <a:off x="237698" y="154250"/>
            <a:ext cx="5352300" cy="47024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name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__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__(self,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self.name,"constructed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self.name,"party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FootballFan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points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touchdown(self):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+ 7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self.party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print</a:t>
            </a:r>
            <a:r>
              <a:rPr lang="en-US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self.name,"points",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-US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00F900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519" name="Shape 519"/>
          <p:cNvSpPr/>
          <p:nvPr/>
        </p:nvSpPr>
        <p:spPr>
          <a:xfrm>
            <a:off x="5721381" y="818473"/>
            <a:ext cx="3252979" cy="168510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s = </a:t>
            </a: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PartyAnimal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("Sally")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s.party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u="none" strike="noStrike" cap="none" dirty="0">
              <a:solidFill>
                <a:srgbClr val="FFFFFF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 = </a:t>
            </a: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FootballFan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("Jim")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j.party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j.touchdown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</p:txBody>
      </p:sp>
      <p:sp>
        <p:nvSpPr>
          <p:cNvPr id="520" name="Shape 520"/>
          <p:cNvSpPr/>
          <p:nvPr/>
        </p:nvSpPr>
        <p:spPr>
          <a:xfrm>
            <a:off x="5684222" y="2860496"/>
            <a:ext cx="3327299" cy="1199699"/>
          </a:xfrm>
          <a:prstGeom prst="rect">
            <a:avLst/>
          </a:prstGeom>
          <a:noFill/>
          <a:ln w="254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1800" u="none" strike="noStrike" cap="none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FootballFan</a:t>
            </a:r>
            <a:r>
              <a:rPr lang="en" sz="18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is a class which extends </a:t>
            </a:r>
            <a:r>
              <a:rPr lang="en" sz="1800" u="none" strike="noStrike" cap="none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18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1800" u="none" strike="noStrike" cap="none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It has all the capabilities of PartyAnimal</a:t>
            </a:r>
            <a:r>
              <a:rPr lang="en" sz="18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1800" u="none" strike="noStrike" cap="none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and more.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/>
          <p:nvPr/>
        </p:nvSpPr>
        <p:spPr>
          <a:xfrm>
            <a:off x="237698" y="154250"/>
            <a:ext cx="5352300" cy="47024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name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__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__(self,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self.name,"constructed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self.name,"party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FootballFan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points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touchdown(self):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+ 7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self.party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print</a:t>
            </a:r>
            <a:r>
              <a:rPr lang="en-US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self.name,"points",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-US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00F900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519" name="Shape 519"/>
          <p:cNvSpPr/>
          <p:nvPr/>
        </p:nvSpPr>
        <p:spPr>
          <a:xfrm>
            <a:off x="5721381" y="763130"/>
            <a:ext cx="3252979" cy="168510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s = </a:t>
            </a: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PartyAnimal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("Sally")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s.party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u="none" strike="noStrike" cap="none" dirty="0">
              <a:solidFill>
                <a:srgbClr val="FFFFFF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 = </a:t>
            </a: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FootballFan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("Jim")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j.party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j.touchdown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</p:txBody>
      </p:sp>
      <p:sp>
        <p:nvSpPr>
          <p:cNvPr id="5" name="Shape 526"/>
          <p:cNvSpPr/>
          <p:nvPr/>
        </p:nvSpPr>
        <p:spPr>
          <a:xfrm>
            <a:off x="6477000" y="2603266"/>
            <a:ext cx="2100942" cy="1543049"/>
          </a:xfrm>
          <a:prstGeom prst="rect">
            <a:avLst/>
          </a:prstGeom>
          <a:noFill/>
          <a:ln w="50800" cap="flat" cmpd="sng">
            <a:solidFill>
              <a:srgbClr val="00F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en" sz="24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" name="Shape 527"/>
          <p:cNvSpPr/>
          <p:nvPr/>
        </p:nvSpPr>
        <p:spPr>
          <a:xfrm>
            <a:off x="6609961" y="2785777"/>
            <a:ext cx="1708447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x</a:t>
            </a:r>
            <a:r>
              <a:rPr lang="en-US" sz="20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  <a:endParaRPr lang="en" sz="20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7" name="Shape 528"/>
          <p:cNvSpPr/>
          <p:nvPr/>
        </p:nvSpPr>
        <p:spPr>
          <a:xfrm>
            <a:off x="6609961" y="3433113"/>
            <a:ext cx="1708447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name: Sally</a:t>
            </a:r>
          </a:p>
        </p:txBody>
      </p:sp>
      <p:sp>
        <p:nvSpPr>
          <p:cNvPr id="2" name="Rectangle 1"/>
          <p:cNvSpPr/>
          <p:nvPr/>
        </p:nvSpPr>
        <p:spPr>
          <a:xfrm>
            <a:off x="6006381" y="2448238"/>
            <a:ext cx="344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FA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</a:t>
            </a:r>
            <a:endParaRPr lang="en-US" sz="3200" dirty="0">
              <a:solidFill>
                <a:srgbClr val="00F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107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/>
          <p:nvPr/>
        </p:nvSpPr>
        <p:spPr>
          <a:xfrm>
            <a:off x="237698" y="154250"/>
            <a:ext cx="5352300" cy="47024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name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__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__(self,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self.name,"constructed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self.name,"party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FootballFan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points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touchdown(self):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+ 7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self.party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print</a:t>
            </a:r>
            <a:r>
              <a:rPr lang="en-US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self.name,"points",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-US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00F900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519" name="Shape 519"/>
          <p:cNvSpPr/>
          <p:nvPr/>
        </p:nvSpPr>
        <p:spPr>
          <a:xfrm>
            <a:off x="5721381" y="603200"/>
            <a:ext cx="3252979" cy="168510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s = </a:t>
            </a: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PartyAnimal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("Sally")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s.party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u="none" strike="noStrike" cap="none" dirty="0">
              <a:solidFill>
                <a:srgbClr val="FFFFFF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 = </a:t>
            </a: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FootballFan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("Jim")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j.party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j.touchdown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</p:txBody>
      </p:sp>
      <p:sp>
        <p:nvSpPr>
          <p:cNvPr id="5" name="Shape 535"/>
          <p:cNvSpPr/>
          <p:nvPr/>
        </p:nvSpPr>
        <p:spPr>
          <a:xfrm>
            <a:off x="6455228" y="2483575"/>
            <a:ext cx="2122713" cy="2170067"/>
          </a:xfrm>
          <a:prstGeom prst="rect">
            <a:avLst/>
          </a:prstGeom>
          <a:noFill/>
          <a:ln w="50800" cap="flat" cmpd="sng">
            <a:solidFill>
              <a:srgbClr val="00F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7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en" sz="2700" u="none" strike="noStrike" cap="none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" name="Shape 536"/>
          <p:cNvSpPr/>
          <p:nvPr/>
        </p:nvSpPr>
        <p:spPr>
          <a:xfrm>
            <a:off x="6609428" y="2684417"/>
            <a:ext cx="1708447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9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x</a:t>
            </a:r>
            <a:r>
              <a:rPr lang="en-US" sz="29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  <a:endParaRPr lang="en" sz="29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7" name="Shape 537"/>
          <p:cNvSpPr/>
          <p:nvPr/>
        </p:nvSpPr>
        <p:spPr>
          <a:xfrm>
            <a:off x="6609428" y="3331028"/>
            <a:ext cx="1708447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5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name: Jim</a:t>
            </a:r>
          </a:p>
        </p:txBody>
      </p:sp>
      <p:sp>
        <p:nvSpPr>
          <p:cNvPr id="8" name="Shape 538"/>
          <p:cNvSpPr/>
          <p:nvPr/>
        </p:nvSpPr>
        <p:spPr>
          <a:xfrm>
            <a:off x="6609428" y="3987437"/>
            <a:ext cx="1708447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5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points</a:t>
            </a:r>
            <a:r>
              <a:rPr lang="en-US" sz="25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  <a:endParaRPr lang="en" sz="25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5315" y="2294839"/>
            <a:ext cx="344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FA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</a:t>
            </a:r>
            <a:endParaRPr lang="en-US" sz="3200" dirty="0">
              <a:solidFill>
                <a:srgbClr val="00F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32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5217319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4700" u="none" strike="noStrike" cap="none" dirty="0">
                <a:solidFill>
                  <a:srgbClr val="FFD966"/>
                </a:solidFill>
                <a:sym typeface="Cabin"/>
              </a:rPr>
              <a:t>Definitions</a:t>
            </a:r>
          </a:p>
        </p:txBody>
      </p:sp>
      <p:sp>
        <p:nvSpPr>
          <p:cNvPr id="545" name="Shape 545"/>
          <p:cNvSpPr txBox="1">
            <a:spLocks noGrp="1"/>
          </p:cNvSpPr>
          <p:nvPr>
            <p:ph idx="1"/>
          </p:nvPr>
        </p:nvSpPr>
        <p:spPr>
          <a:xfrm>
            <a:off x="650081" y="1621924"/>
            <a:ext cx="7836750" cy="291158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pPr marL="488950" indent="-457200">
              <a:spcBef>
                <a:spcPts val="0"/>
              </a:spcBef>
              <a:buSzPct val="100000"/>
            </a:pPr>
            <a:r>
              <a:rPr lang="en" sz="2000" u="none" strike="noStrike" cap="none" dirty="0">
                <a:solidFill>
                  <a:srgbClr val="FF9300"/>
                </a:solidFill>
                <a:sym typeface="Cabin"/>
              </a:rPr>
              <a:t>Class</a:t>
            </a:r>
            <a:r>
              <a:rPr lang="en" sz="2000" u="none" strike="noStrike" cap="none" dirty="0">
                <a:solidFill>
                  <a:srgbClr val="FFFFFF"/>
                </a:solidFill>
                <a:sym typeface="Cabin"/>
              </a:rPr>
              <a:t> - a</a:t>
            </a:r>
            <a:r>
              <a:rPr lang="en" sz="2000" dirty="0">
                <a:solidFill>
                  <a:srgbClr val="FFFFFF"/>
                </a:solidFill>
                <a:sym typeface="Cabin"/>
              </a:rPr>
              <a:t> template</a:t>
            </a:r>
            <a:endParaRPr lang="en-US" sz="2000" dirty="0">
              <a:solidFill>
                <a:srgbClr val="FFFFFF"/>
              </a:solidFill>
              <a:sym typeface="Cabin"/>
            </a:endParaRPr>
          </a:p>
          <a:p>
            <a:pPr marL="488950" indent="-457200">
              <a:spcBef>
                <a:spcPts val="1400"/>
              </a:spcBef>
              <a:buSzPct val="100000"/>
            </a:pPr>
            <a:r>
              <a:rPr lang="en-US" sz="2000" dirty="0">
                <a:solidFill>
                  <a:srgbClr val="FF9300"/>
                </a:solidFill>
                <a:sym typeface="Cabin"/>
              </a:rPr>
              <a:t>Attribute</a:t>
            </a:r>
            <a:r>
              <a:rPr lang="en" sz="2000" dirty="0">
                <a:solidFill>
                  <a:srgbClr val="FF9300"/>
                </a:solidFill>
                <a:sym typeface="Cabin"/>
              </a:rPr>
              <a:t> </a:t>
            </a:r>
            <a:r>
              <a:rPr lang="en" sz="2000" dirty="0">
                <a:solidFill>
                  <a:srgbClr val="FFFFFF"/>
                </a:solidFill>
                <a:sym typeface="Cabin"/>
              </a:rPr>
              <a:t>– </a:t>
            </a:r>
            <a:r>
              <a:rPr lang="en-US" sz="2000" dirty="0">
                <a:solidFill>
                  <a:srgbClr val="FFFFFF"/>
                </a:solidFill>
                <a:sym typeface="Cabin"/>
              </a:rPr>
              <a:t>A variable within a class</a:t>
            </a:r>
            <a:endParaRPr lang="en-US" sz="2000" u="none" strike="noStrike" cap="none" dirty="0">
              <a:solidFill>
                <a:srgbClr val="FFFFFF"/>
              </a:solidFill>
              <a:sym typeface="Cabin"/>
            </a:endParaRPr>
          </a:p>
          <a:p>
            <a:pPr marL="488950" indent="-457200">
              <a:spcBef>
                <a:spcPts val="1400"/>
              </a:spcBef>
              <a:buSzPct val="100000"/>
            </a:pPr>
            <a:r>
              <a:rPr lang="en" sz="2000" u="none" strike="noStrike" cap="none" dirty="0">
                <a:solidFill>
                  <a:srgbClr val="FF9300"/>
                </a:solidFill>
                <a:sym typeface="Cabin"/>
              </a:rPr>
              <a:t>Method </a:t>
            </a:r>
            <a:r>
              <a:rPr lang="en" sz="2000" u="none" strike="noStrike" cap="none" dirty="0">
                <a:solidFill>
                  <a:srgbClr val="FFFFFF"/>
                </a:solidFill>
                <a:sym typeface="Cabin"/>
              </a:rPr>
              <a:t>- A </a:t>
            </a:r>
            <a:r>
              <a:rPr lang="en-US" sz="2000" u="none" strike="noStrike" cap="none" dirty="0">
                <a:solidFill>
                  <a:srgbClr val="FFFFFF"/>
                </a:solidFill>
                <a:sym typeface="Cabin"/>
              </a:rPr>
              <a:t>function within</a:t>
            </a:r>
            <a:r>
              <a:rPr lang="en" sz="2000" u="none" strike="noStrike" cap="none" dirty="0">
                <a:solidFill>
                  <a:srgbClr val="FFFFFF"/>
                </a:solidFill>
                <a:sym typeface="Cabin"/>
              </a:rPr>
              <a:t> a class</a:t>
            </a:r>
            <a:endParaRPr lang="en-US" sz="2000" u="none" strike="noStrike" cap="none" dirty="0">
              <a:solidFill>
                <a:srgbClr val="FFFFFF"/>
              </a:solidFill>
              <a:sym typeface="Cabin"/>
            </a:endParaRPr>
          </a:p>
          <a:p>
            <a:pPr marL="488950" indent="-457200">
              <a:spcBef>
                <a:spcPts val="1400"/>
              </a:spcBef>
              <a:buSzPct val="100000"/>
            </a:pPr>
            <a:r>
              <a:rPr lang="en" sz="2000" u="none" strike="noStrike" cap="none" dirty="0">
                <a:solidFill>
                  <a:srgbClr val="FF9300"/>
                </a:solidFill>
                <a:sym typeface="Cabin"/>
              </a:rPr>
              <a:t>Object </a:t>
            </a:r>
            <a:r>
              <a:rPr lang="en" sz="2000" u="none" strike="noStrike" cap="none" dirty="0">
                <a:solidFill>
                  <a:srgbClr val="FFFFFF"/>
                </a:solidFill>
                <a:sym typeface="Cabin"/>
              </a:rPr>
              <a:t>- A particular instance of a class</a:t>
            </a:r>
            <a:endParaRPr lang="en-US" sz="2000" u="none" strike="noStrike" cap="none" dirty="0">
              <a:solidFill>
                <a:srgbClr val="FFFFFF"/>
              </a:solidFill>
              <a:sym typeface="Cabin"/>
            </a:endParaRPr>
          </a:p>
          <a:p>
            <a:pPr marL="488950" indent="-457200">
              <a:spcBef>
                <a:spcPts val="1400"/>
              </a:spcBef>
              <a:buSzPct val="100000"/>
            </a:pPr>
            <a:r>
              <a:rPr lang="en" sz="2000" u="none" strike="noStrike" cap="none" dirty="0">
                <a:solidFill>
                  <a:srgbClr val="FF9300"/>
                </a:solidFill>
                <a:sym typeface="Cabin"/>
              </a:rPr>
              <a:t>Constructor</a:t>
            </a:r>
            <a:r>
              <a:rPr lang="en" sz="2000" u="none" strike="noStrike" cap="none" dirty="0">
                <a:solidFill>
                  <a:srgbClr val="FFFFFF"/>
                </a:solidFill>
                <a:sym typeface="Cabin"/>
              </a:rPr>
              <a:t> – </a:t>
            </a:r>
            <a:r>
              <a:rPr lang="en-US" sz="2000" u="none" strike="noStrike" cap="none" dirty="0">
                <a:solidFill>
                  <a:srgbClr val="FFFFFF"/>
                </a:solidFill>
                <a:sym typeface="Cabin"/>
              </a:rPr>
              <a:t>Code that runs </a:t>
            </a:r>
            <a:r>
              <a:rPr lang="en" sz="2000" u="none" strike="noStrike" cap="none" dirty="0">
                <a:solidFill>
                  <a:srgbClr val="FFFFFF"/>
                </a:solidFill>
                <a:sym typeface="Cabin"/>
              </a:rPr>
              <a:t>when </a:t>
            </a:r>
            <a:r>
              <a:rPr lang="en-US" sz="2000" u="none" strike="noStrike" cap="none" dirty="0">
                <a:solidFill>
                  <a:srgbClr val="FFFFFF"/>
                </a:solidFill>
                <a:sym typeface="Cabin"/>
              </a:rPr>
              <a:t>an </a:t>
            </a:r>
            <a:r>
              <a:rPr lang="en" sz="2000" u="none" strike="noStrike" cap="none" dirty="0">
                <a:solidFill>
                  <a:srgbClr val="FFFFFF"/>
                </a:solidFill>
                <a:sym typeface="Cabin"/>
              </a:rPr>
              <a:t>object is created</a:t>
            </a:r>
            <a:endParaRPr lang="en-US" sz="2000" u="none" strike="noStrike" cap="none" dirty="0">
              <a:solidFill>
                <a:srgbClr val="FFFFFF"/>
              </a:solidFill>
              <a:sym typeface="Cabin"/>
            </a:endParaRPr>
          </a:p>
          <a:p>
            <a:pPr marL="488950" indent="-457200">
              <a:spcBef>
                <a:spcPts val="1400"/>
              </a:spcBef>
              <a:buSzPct val="100000"/>
            </a:pPr>
            <a:r>
              <a:rPr lang="en" sz="2000" u="none" strike="noStrike" cap="none" dirty="0">
                <a:solidFill>
                  <a:srgbClr val="FF9300"/>
                </a:solidFill>
                <a:sym typeface="Cabin"/>
              </a:rPr>
              <a:t>Inheritance</a:t>
            </a:r>
            <a:r>
              <a:rPr lang="en" sz="2000" u="none" strike="noStrike" cap="none" dirty="0">
                <a:solidFill>
                  <a:srgbClr val="FFFFFF"/>
                </a:solidFill>
                <a:sym typeface="Cabin"/>
              </a:rPr>
              <a:t> - </a:t>
            </a:r>
            <a:r>
              <a:rPr lang="en-US" sz="2000" u="none" strike="noStrike" cap="none" dirty="0">
                <a:solidFill>
                  <a:srgbClr val="FFFFFF"/>
                </a:solidFill>
                <a:sym typeface="Cabin"/>
              </a:rPr>
              <a:t>T</a:t>
            </a:r>
            <a:r>
              <a:rPr lang="en" sz="2000" u="none" strike="noStrike" cap="none" dirty="0">
                <a:solidFill>
                  <a:srgbClr val="FFFFFF"/>
                </a:solidFill>
                <a:sym typeface="Cabin"/>
              </a:rPr>
              <a:t>he ability to </a:t>
            </a:r>
            <a:r>
              <a:rPr lang="en-US" sz="2000" u="none" strike="noStrike" cap="none" dirty="0">
                <a:solidFill>
                  <a:srgbClr val="FFFFFF"/>
                </a:solidFill>
                <a:sym typeface="Cabin"/>
              </a:rPr>
              <a:t>extend </a:t>
            </a:r>
            <a:r>
              <a:rPr lang="en" sz="2000" u="none" strike="noStrike" cap="none" dirty="0">
                <a:solidFill>
                  <a:srgbClr val="FFFFFF"/>
                </a:solidFill>
                <a:sym typeface="Cabin"/>
              </a:rPr>
              <a:t>a class to make a new class.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91907"/>
            <a:ext cx="2831128" cy="188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5775" tIns="15775" rIns="15775" bIns="15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en" sz="4600" u="none" strike="noStrike" cap="none">
                <a:solidFill>
                  <a:srgbClr val="FFD966"/>
                </a:solidFill>
                <a:sym typeface="Cabin"/>
              </a:rPr>
              <a:t>Summary</a:t>
            </a:r>
          </a:p>
        </p:txBody>
      </p:sp>
      <p:sp>
        <p:nvSpPr>
          <p:cNvPr id="552" name="Shape 552"/>
          <p:cNvSpPr txBox="1">
            <a:spLocks noGrp="1"/>
          </p:cNvSpPr>
          <p:nvPr>
            <p:ph idx="1"/>
          </p:nvPr>
        </p:nvSpPr>
        <p:spPr>
          <a:xfrm>
            <a:off x="650081" y="1464470"/>
            <a:ext cx="7836750" cy="2482380"/>
          </a:xfrm>
          <a:prstGeom prst="rect">
            <a:avLst/>
          </a:prstGeom>
          <a:noFill/>
          <a:ln>
            <a:noFill/>
          </a:ln>
        </p:spPr>
        <p:txBody>
          <a:bodyPr lIns="15775" tIns="15775" rIns="15775" bIns="15775" anchor="ctr" anchorCtr="0">
            <a:no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200" u="none" strike="noStrike" cap="none">
                <a:solidFill>
                  <a:srgbClr val="FFFFFF"/>
                </a:solidFill>
                <a:sym typeface="Cabin"/>
              </a:rPr>
              <a:t>Object Oriented programming is a very structured approach to code reuse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200" u="none" strike="noStrike" cap="none">
                <a:solidFill>
                  <a:srgbClr val="FFFFFF"/>
                </a:solidFill>
                <a:sym typeface="Cabin"/>
              </a:rPr>
              <a:t>We can group data and functionality together and create many independent instances of a class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en-US" sz="47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Lets Start with Programs</a:t>
            </a:r>
            <a:endParaRPr lang="en" sz="47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/>
        </p:nvSpPr>
        <p:spPr>
          <a:xfrm>
            <a:off x="675899" y="2053215"/>
            <a:ext cx="3842943" cy="10001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buClr>
                <a:srgbClr val="00FF00"/>
              </a:buClr>
              <a:buSzPct val="25000"/>
            </a:pPr>
            <a:r>
              <a:rPr lang="en-US" sz="1575" dirty="0" err="1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inp</a:t>
            </a:r>
            <a:r>
              <a:rPr lang="en-US" sz="1575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-US" sz="1575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input(</a:t>
            </a:r>
            <a:r>
              <a:rPr lang="en-US" sz="1575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'Europe floor?'</a:t>
            </a:r>
            <a:r>
              <a:rPr lang="en-US" sz="1575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</a:p>
          <a:p>
            <a:pPr>
              <a:buClr>
                <a:srgbClr val="00FF00"/>
              </a:buClr>
              <a:buSzPct val="25000"/>
            </a:pPr>
            <a:r>
              <a:rPr lang="en-US" sz="1575" dirty="0" err="1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usf</a:t>
            </a:r>
            <a:r>
              <a:rPr lang="en-US" sz="1575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-US" sz="1575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int</a:t>
            </a:r>
            <a:r>
              <a:rPr lang="en-US" sz="1575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-US" sz="1575" dirty="0" err="1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inp</a:t>
            </a:r>
            <a:r>
              <a:rPr lang="en-US" sz="1575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r>
              <a:rPr lang="en-US" sz="1575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en-US" sz="1575" dirty="0">
                <a:solidFill>
                  <a:srgbClr val="00FFFF"/>
                </a:solidFill>
                <a:latin typeface="Courier"/>
                <a:ea typeface="Courier New"/>
                <a:cs typeface="Courier"/>
                <a:sym typeface="Courier New"/>
              </a:rPr>
              <a:t>+</a:t>
            </a:r>
            <a:r>
              <a:rPr lang="en-US" sz="1575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1</a:t>
            </a:r>
          </a:p>
          <a:p>
            <a:pPr>
              <a:buClr>
                <a:srgbClr val="FFFF00"/>
              </a:buClr>
              <a:buSzPct val="25000"/>
            </a:pPr>
            <a:r>
              <a:rPr lang="en-US" sz="1575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print(</a:t>
            </a:r>
            <a:r>
              <a:rPr lang="en-US" sz="1575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'US floor', </a:t>
            </a:r>
            <a:r>
              <a:rPr lang="en-US" sz="1575" dirty="0" err="1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usf</a:t>
            </a:r>
            <a:r>
              <a:rPr lang="en-US" sz="1575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</a:p>
        </p:txBody>
      </p:sp>
      <p:sp>
        <p:nvSpPr>
          <p:cNvPr id="482" name="Shape 482"/>
          <p:cNvSpPr txBox="1"/>
          <p:nvPr/>
        </p:nvSpPr>
        <p:spPr>
          <a:xfrm>
            <a:off x="5463088" y="1789762"/>
            <a:ext cx="2570569" cy="685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US" sz="2138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Europe floor? </a:t>
            </a:r>
            <a:r>
              <a:rPr lang="en-US" sz="2138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0</a:t>
            </a:r>
          </a:p>
          <a:p>
            <a:pPr>
              <a:buClr>
                <a:schemeClr val="lt1"/>
              </a:buClr>
              <a:buSzPct val="25000"/>
            </a:pPr>
            <a:r>
              <a:rPr lang="en-US" sz="2138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US floor 1</a:t>
            </a:r>
          </a:p>
        </p:txBody>
      </p:sp>
      <p:pic>
        <p:nvPicPr>
          <p:cNvPr id="483" name="Shape 4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899" y="671512"/>
            <a:ext cx="1785881" cy="11930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78"/>
          <p:cNvSpPr/>
          <p:nvPr/>
        </p:nvSpPr>
        <p:spPr>
          <a:xfrm>
            <a:off x="4631871" y="3860074"/>
            <a:ext cx="1366157" cy="612321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Process</a:t>
            </a:r>
          </a:p>
        </p:txBody>
      </p:sp>
      <p:sp>
        <p:nvSpPr>
          <p:cNvPr id="8" name="Shape 179"/>
          <p:cNvSpPr/>
          <p:nvPr/>
        </p:nvSpPr>
        <p:spPr>
          <a:xfrm>
            <a:off x="2536371" y="3860074"/>
            <a:ext cx="1366157" cy="612321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Input</a:t>
            </a:r>
          </a:p>
        </p:txBody>
      </p:sp>
      <p:sp>
        <p:nvSpPr>
          <p:cNvPr id="9" name="Shape 180"/>
          <p:cNvSpPr/>
          <p:nvPr/>
        </p:nvSpPr>
        <p:spPr>
          <a:xfrm>
            <a:off x="6667500" y="3860074"/>
            <a:ext cx="1366157" cy="612321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Output</a:t>
            </a:r>
          </a:p>
        </p:txBody>
      </p:sp>
      <p:cxnSp>
        <p:nvCxnSpPr>
          <p:cNvPr id="10" name="Shape 181"/>
          <p:cNvCxnSpPr/>
          <p:nvPr/>
        </p:nvCxnSpPr>
        <p:spPr>
          <a:xfrm rot="10800000">
            <a:off x="3917973" y="4158933"/>
            <a:ext cx="691243" cy="10498"/>
          </a:xfrm>
          <a:prstGeom prst="straightConnector1">
            <a:avLst/>
          </a:prstGeom>
          <a:noFill/>
          <a:ln w="50800" cap="flat" cmpd="sng">
            <a:solidFill>
              <a:srgbClr val="FFFB00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11" name="Shape 182"/>
          <p:cNvCxnSpPr/>
          <p:nvPr/>
        </p:nvCxnSpPr>
        <p:spPr>
          <a:xfrm rot="10800000">
            <a:off x="5982516" y="4158933"/>
            <a:ext cx="691243" cy="10498"/>
          </a:xfrm>
          <a:prstGeom prst="straightConnector1">
            <a:avLst/>
          </a:prstGeom>
          <a:noFill/>
          <a:ln w="50800" cap="flat" cmpd="sng">
            <a:solidFill>
              <a:srgbClr val="FFFB00"/>
            </a:solidFill>
            <a:prstDash val="solid"/>
            <a:miter/>
            <a:headEnd type="triangle" w="lg" len="lg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75766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en" sz="4700" u="none" strike="noStrike" cap="none">
                <a:solidFill>
                  <a:srgbClr val="FFD966"/>
                </a:solidFill>
                <a:sym typeface="Cabin"/>
              </a:rPr>
              <a:t>Object Oriented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idx="1"/>
          </p:nvPr>
        </p:nvSpPr>
        <p:spPr>
          <a:xfrm>
            <a:off x="650081" y="1569438"/>
            <a:ext cx="7836750" cy="32075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pPr marL="6477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73913"/>
              <a:buFont typeface="Cabin"/>
              <a:buChar char="•"/>
            </a:pP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A program is made up of many cooperating objects</a:t>
            </a:r>
          </a:p>
          <a:p>
            <a:pPr marL="647700" marR="0" lvl="0" indent="-330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73913"/>
              <a:buFont typeface="Cabin"/>
              <a:buChar char="•"/>
            </a:pP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Instead of being the “whole program” - each object is a little “island” within the program and cooperatively working with other objects</a:t>
            </a:r>
          </a:p>
          <a:p>
            <a:pPr marL="647700" marR="0" lvl="0" indent="-330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73913"/>
              <a:buFont typeface="Cabin"/>
              <a:buChar char="•"/>
            </a:pP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A program is made up of one or more objects working together - objects make use of each other’s capabilities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7473254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BD23"/>
              </a:buClr>
              <a:buSzPct val="25000"/>
              <a:buFont typeface="Cabin"/>
              <a:buNone/>
            </a:pPr>
            <a:r>
              <a:rPr lang="en" sz="4700" u="none" strike="noStrike" cap="none">
                <a:solidFill>
                  <a:srgbClr val="FFD966"/>
                </a:solidFill>
                <a:sym typeface="Cabin"/>
              </a:rPr>
              <a:t>Object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200" u="none" strike="noStrike" cap="none" dirty="0">
                <a:solidFill>
                  <a:srgbClr val="00FA00"/>
                </a:solidFill>
                <a:sym typeface="Cabin"/>
              </a:rPr>
              <a:t>An Object is a bit of self-contained Code and Data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200" u="none" strike="noStrike" cap="none" dirty="0">
                <a:solidFill>
                  <a:srgbClr val="FFFFFF"/>
                </a:solidFill>
                <a:sym typeface="Cabin"/>
              </a:rPr>
              <a:t>A key aspect of the Object approach is to break the problem into smaller understandable parts (divide and conquer)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200" u="none" strike="noStrike" cap="none" dirty="0">
                <a:solidFill>
                  <a:srgbClr val="FFFFFF"/>
                </a:solidFill>
                <a:sym typeface="Cabin"/>
              </a:rPr>
              <a:t>Objects have boundaries that allow us to ignore un-needed detail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200" u="none" strike="noStrike" cap="none" dirty="0">
                <a:solidFill>
                  <a:srgbClr val="FFFFFF"/>
                </a:solidFill>
                <a:sym typeface="Cabin"/>
              </a:rPr>
              <a:t>We have been using objects all along: String Objects, Integer Objects, Dictionary Objects, List Objects...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342" y="411479"/>
            <a:ext cx="5513614" cy="375477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/>
          <p:nvPr/>
        </p:nvSpPr>
        <p:spPr>
          <a:xfrm>
            <a:off x="3135085" y="1440179"/>
            <a:ext cx="1366157" cy="612321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Object</a:t>
            </a:r>
          </a:p>
        </p:txBody>
      </p:sp>
      <p:sp>
        <p:nvSpPr>
          <p:cNvPr id="213" name="Shape 213"/>
          <p:cNvSpPr/>
          <p:nvPr/>
        </p:nvSpPr>
        <p:spPr>
          <a:xfrm>
            <a:off x="183885" y="715191"/>
            <a:ext cx="1366157" cy="612321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" sz="2600" u="none" strike="noStrike" cap="none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Input</a:t>
            </a:r>
          </a:p>
        </p:txBody>
      </p:sp>
      <p:sp>
        <p:nvSpPr>
          <p:cNvPr id="214" name="Shape 214"/>
          <p:cNvSpPr/>
          <p:nvPr/>
        </p:nvSpPr>
        <p:spPr>
          <a:xfrm>
            <a:off x="7554685" y="3913958"/>
            <a:ext cx="1366157" cy="612321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Output</a:t>
            </a:r>
          </a:p>
        </p:txBody>
      </p:sp>
      <p:sp>
        <p:nvSpPr>
          <p:cNvPr id="215" name="Shape 215"/>
          <p:cNvSpPr/>
          <p:nvPr/>
        </p:nvSpPr>
        <p:spPr>
          <a:xfrm>
            <a:off x="2846614" y="2659924"/>
            <a:ext cx="1366157" cy="612321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String</a:t>
            </a:r>
          </a:p>
        </p:txBody>
      </p:sp>
      <p:sp>
        <p:nvSpPr>
          <p:cNvPr id="216" name="Shape 216"/>
          <p:cNvSpPr/>
          <p:nvPr/>
        </p:nvSpPr>
        <p:spPr>
          <a:xfrm>
            <a:off x="5486400" y="2116182"/>
            <a:ext cx="1366157" cy="612321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Object</a:t>
            </a:r>
          </a:p>
        </p:txBody>
      </p:sp>
      <p:sp>
        <p:nvSpPr>
          <p:cNvPr id="217" name="Shape 217"/>
          <p:cNvSpPr/>
          <p:nvPr/>
        </p:nvSpPr>
        <p:spPr>
          <a:xfrm>
            <a:off x="5099957" y="920931"/>
            <a:ext cx="1366157" cy="612321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Dictionary</a:t>
            </a:r>
          </a:p>
        </p:txBody>
      </p:sp>
      <p:cxnSp>
        <p:nvCxnSpPr>
          <p:cNvPr id="218" name="Shape 218"/>
          <p:cNvCxnSpPr/>
          <p:nvPr/>
        </p:nvCxnSpPr>
        <p:spPr>
          <a:xfrm flipH="1">
            <a:off x="4516687" y="1159098"/>
            <a:ext cx="634861" cy="579941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19" name="Shape 219"/>
          <p:cNvCxnSpPr/>
          <p:nvPr/>
        </p:nvCxnSpPr>
        <p:spPr>
          <a:xfrm rot="10800000" flipH="1">
            <a:off x="4486140" y="1535805"/>
            <a:ext cx="837127" cy="376707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20" name="Shape 220"/>
          <p:cNvCxnSpPr/>
          <p:nvPr/>
        </p:nvCxnSpPr>
        <p:spPr>
          <a:xfrm rot="10800000" flipH="1">
            <a:off x="3670478" y="2067059"/>
            <a:ext cx="42930" cy="57954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21" name="Shape 221"/>
          <p:cNvCxnSpPr/>
          <p:nvPr/>
        </p:nvCxnSpPr>
        <p:spPr>
          <a:xfrm rot="10800000">
            <a:off x="4443211" y="2018762"/>
            <a:ext cx="1062507" cy="309093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22" name="Shape 222"/>
          <p:cNvCxnSpPr/>
          <p:nvPr/>
        </p:nvCxnSpPr>
        <p:spPr>
          <a:xfrm flipH="1">
            <a:off x="3831464" y="2086377"/>
            <a:ext cx="225380" cy="521595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23" name="Shape 223"/>
          <p:cNvCxnSpPr/>
          <p:nvPr/>
        </p:nvCxnSpPr>
        <p:spPr>
          <a:xfrm rot="10800000">
            <a:off x="1695718" y="1081825"/>
            <a:ext cx="1352282" cy="453981"/>
          </a:xfrm>
          <a:prstGeom prst="straightConnector1">
            <a:avLst/>
          </a:prstGeom>
          <a:noFill/>
          <a:ln w="76200" cap="flat" cmpd="sng">
            <a:solidFill>
              <a:srgbClr val="00F900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24" name="Shape 224"/>
          <p:cNvCxnSpPr/>
          <p:nvPr/>
        </p:nvCxnSpPr>
        <p:spPr>
          <a:xfrm rot="10800000">
            <a:off x="6256986" y="2810814"/>
            <a:ext cx="1180564" cy="1265349"/>
          </a:xfrm>
          <a:prstGeom prst="straightConnector1">
            <a:avLst/>
          </a:prstGeom>
          <a:noFill/>
          <a:ln w="76200" cap="flat" cmpd="sng">
            <a:solidFill>
              <a:srgbClr val="FF9300"/>
            </a:solidFill>
            <a:prstDash val="solid"/>
            <a:miter/>
            <a:headEnd type="triangle" w="lg" len="lg"/>
            <a:tailEnd type="none" w="med" len="med"/>
          </a:ln>
        </p:spPr>
      </p:cxnSp>
      <p:sp>
        <p:nvSpPr>
          <p:cNvPr id="225" name="Shape 225"/>
          <p:cNvSpPr/>
          <p:nvPr/>
        </p:nvSpPr>
        <p:spPr>
          <a:xfrm>
            <a:off x="233776" y="3331028"/>
            <a:ext cx="1807029" cy="97971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Objects get created and used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3152</Words>
  <Application>Microsoft Office PowerPoint</Application>
  <PresentationFormat>Экран (16:9)</PresentationFormat>
  <Paragraphs>442</Paragraphs>
  <Slides>45</Slides>
  <Notes>44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45</vt:i4>
      </vt:variant>
    </vt:vector>
  </HeadingPairs>
  <TitlesOfParts>
    <vt:vector size="53" baseType="lpstr">
      <vt:lpstr>Arial</vt:lpstr>
      <vt:lpstr>Cabin</vt:lpstr>
      <vt:lpstr>Century Gothic</vt:lpstr>
      <vt:lpstr>Courier</vt:lpstr>
      <vt:lpstr>Gill Sans</vt:lpstr>
      <vt:lpstr>Wingdings 3</vt:lpstr>
      <vt:lpstr>Title &amp; Subtitle</vt:lpstr>
      <vt:lpstr>Ион</vt:lpstr>
      <vt:lpstr>The lecture 13 Python Objects</vt:lpstr>
      <vt:lpstr>Warning</vt:lpstr>
      <vt:lpstr>Презентация PowerPoint</vt:lpstr>
      <vt:lpstr>Презентация PowerPoint</vt:lpstr>
      <vt:lpstr>Lets Start with Programs</vt:lpstr>
      <vt:lpstr>Презентация PowerPoint</vt:lpstr>
      <vt:lpstr>Object Oriented</vt:lpstr>
      <vt:lpstr>Object</vt:lpstr>
      <vt:lpstr>Презентация PowerPoint</vt:lpstr>
      <vt:lpstr>Презентация PowerPoint</vt:lpstr>
      <vt:lpstr>Презентация PowerPoint</vt:lpstr>
      <vt:lpstr>Презентация PowerPoint</vt:lpstr>
      <vt:lpstr>Definitions</vt:lpstr>
      <vt:lpstr>Terminology: Class</vt:lpstr>
      <vt:lpstr>Terminology: Instance</vt:lpstr>
      <vt:lpstr>Terminology: Method</vt:lpstr>
      <vt:lpstr>Some Python Objects</vt:lpstr>
      <vt:lpstr>A Sample Class</vt:lpstr>
      <vt:lpstr>Презентация PowerPoint</vt:lpstr>
      <vt:lpstr>Презентация PowerPoint</vt:lpstr>
      <vt:lpstr>Презентация PowerPoint</vt:lpstr>
      <vt:lpstr>Презентация PowerPoint</vt:lpstr>
      <vt:lpstr>Playing with dir() and type()</vt:lpstr>
      <vt:lpstr>A Nerdy Way to Find Capabilities</vt:lpstr>
      <vt:lpstr>Презентация PowerPoint</vt:lpstr>
      <vt:lpstr>Try dir() with a String</vt:lpstr>
      <vt:lpstr>Object Lifecycle</vt:lpstr>
      <vt:lpstr>Object Lifecycle</vt:lpstr>
      <vt:lpstr>Constructor</vt:lpstr>
      <vt:lpstr>Презентация PowerPoint</vt:lpstr>
      <vt:lpstr>Constructor</vt:lpstr>
      <vt:lpstr>Many Instances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Inheritance</vt:lpstr>
      <vt:lpstr>Inheritance</vt:lpstr>
      <vt:lpstr>Terminology: Inheritance</vt:lpstr>
      <vt:lpstr>Презентация PowerPoint</vt:lpstr>
      <vt:lpstr>Презентация PowerPoint</vt:lpstr>
      <vt:lpstr>Презентация PowerPoint</vt:lpstr>
      <vt:lpstr>Definitions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Objects</dc:title>
  <dc:creator>Владислав Карюкин</dc:creator>
  <cp:lastModifiedBy>Карюкин Владислав</cp:lastModifiedBy>
  <cp:revision>66</cp:revision>
  <dcterms:modified xsi:type="dcterms:W3CDTF">2021-10-28T07:33:08Z</dcterms:modified>
</cp:coreProperties>
</file>